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883" r:id="rId2"/>
    <p:sldId id="885" r:id="rId3"/>
    <p:sldId id="886" r:id="rId4"/>
    <p:sldId id="887" r:id="rId5"/>
    <p:sldId id="888" r:id="rId6"/>
    <p:sldId id="889" r:id="rId7"/>
    <p:sldId id="927" r:id="rId8"/>
    <p:sldId id="928" r:id="rId9"/>
    <p:sldId id="937" r:id="rId10"/>
    <p:sldId id="934" r:id="rId11"/>
    <p:sldId id="935" r:id="rId12"/>
    <p:sldId id="936" r:id="rId13"/>
    <p:sldId id="921" r:id="rId14"/>
    <p:sldId id="922" r:id="rId15"/>
    <p:sldId id="923" r:id="rId16"/>
    <p:sldId id="88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22" autoAdjust="0"/>
    <p:restoredTop sz="86207" autoAdjust="0"/>
  </p:normalViewPr>
  <p:slideViewPr>
    <p:cSldViewPr snapToGrid="0">
      <p:cViewPr varScale="1">
        <p:scale>
          <a:sx n="100" d="100"/>
          <a:sy n="100" d="100"/>
        </p:scale>
        <p:origin x="-708" y="-90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64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5/31/2017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="" xmlns:p14="http://schemas.microsoft.com/office/powerpoint/2010/main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 Production Orders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 Scenarios and Alternative Approaches</a:t>
            </a:r>
          </a:p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a “clean” split, when production has not yet started and there are no partially completed quantities.</a:t>
            </a:r>
          </a:p>
          <a:p>
            <a:pPr lvl="1"/>
            <a:r>
              <a:rPr lang="en-US" dirty="0" smtClean="0"/>
              <a:t>Modify the original order and create a second order.</a:t>
            </a:r>
          </a:p>
          <a:p>
            <a:r>
              <a:rPr lang="en-US" dirty="0" smtClean="0"/>
              <a:t>Evaluate three alternative processes when production has started and quantities have been partially completed: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Process the order using Production Order Split to create two scheduled orders and a cumulative order for accounting and history for product genealogy and lot traceability.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Leave the one order open for the original quantity and report production.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Modify the original order and create a second order.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understanding of work orders and repetitive scheduled orders.</a:t>
            </a:r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Prerequisites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schedulers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Business Scenarios and Processes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Production has not started</a:t>
            </a:r>
            <a:r>
              <a:rPr lang="en-US" sz="2400" dirty="0" smtClean="0"/>
              <a:t> and there are </a:t>
            </a:r>
            <a:r>
              <a:rPr lang="en-US" sz="2400" b="1" dirty="0" smtClean="0"/>
              <a:t>no partial quantities in work-in-process</a:t>
            </a:r>
            <a:r>
              <a:rPr lang="en-US" sz="2400" dirty="0" smtClean="0"/>
              <a:t> for an order that cannot be fully </a:t>
            </a:r>
            <a:r>
              <a:rPr lang="en-US" sz="2400" dirty="0" smtClean="0"/>
              <a:t>resourced because </a:t>
            </a:r>
            <a:r>
              <a:rPr lang="en-US" sz="2400" b="1" dirty="0" smtClean="0"/>
              <a:t>materials and/or resources are not available</a:t>
            </a:r>
            <a:r>
              <a:rPr lang="en-US" sz="2400" dirty="0" smtClean="0"/>
              <a:t> for completing the production order in </a:t>
            </a:r>
            <a:r>
              <a:rPr lang="en-US" sz="2400" dirty="0" smtClean="0"/>
              <a:t>full.</a:t>
            </a:r>
            <a:endParaRPr lang="en-US" dirty="0" smtClean="0"/>
          </a:p>
          <a:p>
            <a:r>
              <a:rPr lang="en-US" sz="2400" dirty="0" smtClean="0"/>
              <a:t>Example </a:t>
            </a:r>
          </a:p>
          <a:p>
            <a:pPr lvl="1"/>
            <a:r>
              <a:rPr lang="en-US" sz="2000" dirty="0" smtClean="0"/>
              <a:t>The quantity to complete = </a:t>
            </a:r>
            <a:r>
              <a:rPr lang="en-US" sz="2000" dirty="0" smtClean="0"/>
              <a:t>100 </a:t>
            </a:r>
            <a:r>
              <a:rPr lang="en-US" sz="2000" dirty="0" smtClean="0"/>
              <a:t>but material shortages limit the quantity to complete to </a:t>
            </a:r>
            <a:r>
              <a:rPr lang="en-US" sz="2000" dirty="0" smtClean="0"/>
              <a:t>70.</a:t>
            </a:r>
            <a:endParaRPr lang="en-US" sz="1800" dirty="0" smtClean="0"/>
          </a:p>
          <a:p>
            <a:r>
              <a:rPr lang="en-US" sz="2400" dirty="0" smtClean="0"/>
              <a:t>Process</a:t>
            </a:r>
          </a:p>
          <a:p>
            <a:pPr lvl="1"/>
            <a:r>
              <a:rPr lang="en-US" sz="2000" dirty="0" smtClean="0"/>
              <a:t>Modify the original order and change the quantity to complete to </a:t>
            </a:r>
            <a:r>
              <a:rPr lang="en-US" sz="2000" dirty="0" smtClean="0"/>
              <a:t>70, which is </a:t>
            </a:r>
            <a:r>
              <a:rPr lang="en-US" sz="2000" dirty="0" smtClean="0"/>
              <a:t>the quantity that can be supplied, resourced, and completed on </a:t>
            </a:r>
            <a:r>
              <a:rPr lang="en-US" sz="2000" dirty="0" smtClean="0"/>
              <a:t>time.</a:t>
            </a:r>
            <a:endParaRPr lang="en-US" sz="2000" dirty="0" smtClean="0"/>
          </a:p>
          <a:p>
            <a:pPr lvl="1"/>
            <a:r>
              <a:rPr lang="en-US" sz="2000" dirty="0" smtClean="0"/>
              <a:t>Create a second order for the remaining quantity of 30 (or more), possibly using a different production line, BOM code, and routing </a:t>
            </a:r>
            <a:r>
              <a:rPr lang="en-US" sz="2000" dirty="0" smtClean="0"/>
              <a:t>code.</a:t>
            </a:r>
            <a:endParaRPr lang="en-US" sz="20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when Production Has not Started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826" y="1417321"/>
            <a:ext cx="11296650" cy="4898813"/>
          </a:xfrm>
        </p:spPr>
        <p:txBody>
          <a:bodyPr/>
          <a:lstStyle/>
          <a:p>
            <a:r>
              <a:rPr lang="en-US" sz="2400" b="1" dirty="0" smtClean="0"/>
              <a:t>Production has started</a:t>
            </a:r>
            <a:r>
              <a:rPr lang="en-US" sz="2400" dirty="0" smtClean="0"/>
              <a:t> and </a:t>
            </a:r>
            <a:r>
              <a:rPr lang="en-US" sz="2400" b="1" dirty="0" smtClean="0"/>
              <a:t>quantities have been partially completed </a:t>
            </a:r>
            <a:r>
              <a:rPr lang="en-US" sz="2400" dirty="0" smtClean="0"/>
              <a:t> for an order that cannot be fully resourced </a:t>
            </a:r>
            <a:r>
              <a:rPr lang="en-US" sz="2400" dirty="0" smtClean="0"/>
              <a:t>because </a:t>
            </a:r>
            <a:r>
              <a:rPr lang="en-US" sz="2400" b="1" dirty="0" smtClean="0"/>
              <a:t>materials </a:t>
            </a:r>
            <a:r>
              <a:rPr lang="en-US" sz="2400" b="1" dirty="0" smtClean="0"/>
              <a:t>and/or resources are not available</a:t>
            </a:r>
            <a:r>
              <a:rPr lang="en-US" sz="2400" dirty="0" smtClean="0"/>
              <a:t> for completing the production order in </a:t>
            </a:r>
            <a:r>
              <a:rPr lang="en-US" sz="2400" dirty="0" smtClean="0"/>
              <a:t>full.</a:t>
            </a:r>
            <a:endParaRPr lang="en-US" sz="2400" dirty="0" smtClean="0"/>
          </a:p>
          <a:p>
            <a:r>
              <a:rPr lang="en-US" sz="2400" dirty="0" smtClean="0"/>
              <a:t>Example:</a:t>
            </a:r>
          </a:p>
          <a:p>
            <a:pPr lvl="1"/>
            <a:r>
              <a:rPr lang="en-US" sz="2000" dirty="0" smtClean="0"/>
              <a:t>The quantity to complete = 100 and there is a partial completion of 100 in WIP through the second </a:t>
            </a:r>
            <a:r>
              <a:rPr lang="en-US" sz="2000" dirty="0" smtClean="0"/>
              <a:t>operation.  Material </a:t>
            </a:r>
            <a:r>
              <a:rPr lang="en-US" sz="2000" dirty="0" smtClean="0"/>
              <a:t>or resource constraints </a:t>
            </a:r>
            <a:r>
              <a:rPr lang="en-US" sz="2000" dirty="0" smtClean="0"/>
              <a:t>limit </a:t>
            </a:r>
            <a:r>
              <a:rPr lang="en-US" sz="2000" dirty="0" smtClean="0"/>
              <a:t>the quantity that can be completed to </a:t>
            </a:r>
            <a:r>
              <a:rPr lang="en-US" sz="2000" dirty="0" smtClean="0"/>
              <a:t>80.</a:t>
            </a:r>
            <a:endParaRPr lang="en-US" sz="2000" dirty="0" smtClean="0"/>
          </a:p>
          <a:p>
            <a:r>
              <a:rPr lang="en-US" sz="2400" b="1" dirty="0" smtClean="0"/>
              <a:t>Three alternatives processes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 smtClean="0"/>
              <a:t>Process the </a:t>
            </a:r>
            <a:r>
              <a:rPr lang="en-US" sz="1900" dirty="0" smtClean="0"/>
              <a:t>one order </a:t>
            </a:r>
            <a:r>
              <a:rPr lang="en-US" sz="1900" dirty="0" smtClean="0"/>
              <a:t>using Production Order Split to create two scheduled orders and a cumulative order for accounting and history for product genealogy and lot </a:t>
            </a:r>
            <a:r>
              <a:rPr lang="en-US" sz="1900" dirty="0" smtClean="0"/>
              <a:t>traceability.</a:t>
            </a:r>
            <a:endParaRPr lang="en-US" sz="19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1900" dirty="0" smtClean="0"/>
              <a:t>Leave </a:t>
            </a:r>
            <a:r>
              <a:rPr lang="en-US" sz="1900" dirty="0" smtClean="0"/>
              <a:t>one </a:t>
            </a:r>
            <a:r>
              <a:rPr lang="en-US" sz="1900" dirty="0" smtClean="0"/>
              <a:t>order open for the original quantity and report production.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dirty="0" smtClean="0"/>
              <a:t>Change the </a:t>
            </a:r>
            <a:r>
              <a:rPr lang="en-US" sz="1900" dirty="0" smtClean="0"/>
              <a:t>original order </a:t>
            </a:r>
            <a:r>
              <a:rPr lang="en-US" sz="1900" dirty="0" smtClean="0"/>
              <a:t>quantity to 80 </a:t>
            </a:r>
            <a:r>
              <a:rPr lang="en-US" sz="1900" dirty="0" smtClean="0"/>
              <a:t>and create a second order </a:t>
            </a:r>
            <a:r>
              <a:rPr lang="en-US" sz="1900" dirty="0" smtClean="0"/>
              <a:t>with quantity 20.</a:t>
            </a:r>
            <a:endParaRPr lang="en-US" sz="19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Scenarios when Partially Completed Production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Processes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Materials</a:t>
            </a:r>
            <a:r>
              <a:rPr lang="en-US" sz="2400" dirty="0" smtClean="0"/>
              <a:t> and/or </a:t>
            </a:r>
            <a:r>
              <a:rPr lang="en-US" sz="2400" b="1" dirty="0" smtClean="0"/>
              <a:t>resources </a:t>
            </a:r>
            <a:r>
              <a:rPr lang="en-US" sz="2400" dirty="0" smtClean="0"/>
              <a:t>for the </a:t>
            </a:r>
            <a:r>
              <a:rPr lang="en-US" sz="2400" b="1" dirty="0" smtClean="0"/>
              <a:t>second order</a:t>
            </a:r>
            <a:r>
              <a:rPr lang="en-US" sz="2400" dirty="0" smtClean="0"/>
              <a:t> are </a:t>
            </a:r>
            <a:r>
              <a:rPr lang="en-US" sz="2400" b="1" dirty="0" smtClean="0"/>
              <a:t>available within a short time</a:t>
            </a:r>
            <a:r>
              <a:rPr lang="en-US" sz="2400" dirty="0" smtClean="0"/>
              <a:t>, on the same production line, with the same routing, and same production </a:t>
            </a:r>
            <a:r>
              <a:rPr lang="en-US" sz="2400" dirty="0" smtClean="0"/>
              <a:t>BOM.</a:t>
            </a:r>
            <a:endParaRPr lang="en-US" sz="2400" dirty="0" smtClean="0"/>
          </a:p>
          <a:p>
            <a:r>
              <a:rPr lang="en-US" sz="2400" dirty="0" smtClean="0"/>
              <a:t>Benefits</a:t>
            </a:r>
          </a:p>
          <a:p>
            <a:pPr lvl="1"/>
            <a:r>
              <a:rPr lang="en-US" sz="2000" dirty="0" smtClean="0"/>
              <a:t>The </a:t>
            </a:r>
            <a:r>
              <a:rPr lang="en-US" sz="2000" b="1" dirty="0" smtClean="0"/>
              <a:t>second order can be rescheduled</a:t>
            </a:r>
            <a:r>
              <a:rPr lang="en-US" sz="2000" dirty="0" smtClean="0"/>
              <a:t>, providing better visibility of projected load on production lines and work centers, as well as requirements for component </a:t>
            </a:r>
            <a:r>
              <a:rPr lang="en-US" sz="2000" dirty="0" smtClean="0"/>
              <a:t>materials.</a:t>
            </a:r>
            <a:endParaRPr lang="en-US" sz="2000" dirty="0" smtClean="0"/>
          </a:p>
          <a:p>
            <a:pPr lvl="1"/>
            <a:r>
              <a:rPr lang="en-US" sz="2000" dirty="0" smtClean="0"/>
              <a:t>Provides robust support </a:t>
            </a:r>
            <a:r>
              <a:rPr lang="en-US" sz="2000" dirty="0" smtClean="0"/>
              <a:t>for </a:t>
            </a:r>
            <a:r>
              <a:rPr lang="en-US" sz="2000" b="1" dirty="0" smtClean="0"/>
              <a:t>product genealogy and lot </a:t>
            </a:r>
            <a:r>
              <a:rPr lang="en-US" sz="2000" b="1" dirty="0" smtClean="0"/>
              <a:t>traceability.</a:t>
            </a:r>
            <a:endParaRPr lang="en-US" sz="2000" b="1" dirty="0" smtClean="0"/>
          </a:p>
          <a:p>
            <a:r>
              <a:rPr lang="en-US" sz="2400" dirty="0" smtClean="0"/>
              <a:t>Limitations</a:t>
            </a:r>
          </a:p>
          <a:p>
            <a:pPr lvl="1"/>
            <a:r>
              <a:rPr lang="en-US" sz="2000" dirty="0" smtClean="0"/>
              <a:t>Not suitable when materials or resources are </a:t>
            </a:r>
            <a:r>
              <a:rPr lang="en-US" sz="2000" dirty="0" smtClean="0"/>
              <a:t>delayed </a:t>
            </a:r>
            <a:r>
              <a:rPr lang="en-US" sz="2000" dirty="0" smtClean="0"/>
              <a:t>because the </a:t>
            </a:r>
            <a:r>
              <a:rPr lang="en-US" sz="2000" b="1" dirty="0" smtClean="0"/>
              <a:t>cumulative order will need to remain </a:t>
            </a:r>
            <a:r>
              <a:rPr lang="en-US" sz="2000" b="1" dirty="0" smtClean="0"/>
              <a:t>open.</a:t>
            </a:r>
            <a:endParaRPr lang="en-US" sz="2000" b="1" dirty="0" smtClean="0"/>
          </a:p>
          <a:p>
            <a:pPr lvl="1"/>
            <a:r>
              <a:rPr lang="en-US" sz="2000" dirty="0" smtClean="0"/>
              <a:t>Does not support production with a second order and a </a:t>
            </a:r>
            <a:r>
              <a:rPr lang="en-US" sz="2000" b="1" dirty="0" smtClean="0"/>
              <a:t>different routing and/or different  production </a:t>
            </a:r>
            <a:r>
              <a:rPr lang="en-US" sz="2000" b="1" dirty="0" smtClean="0"/>
              <a:t>BOM.</a:t>
            </a:r>
            <a:endParaRPr lang="en-US" sz="2000" b="1" dirty="0" smtClean="0"/>
          </a:p>
          <a:p>
            <a:pPr lvl="1"/>
            <a:endParaRPr lang="en-US" sz="20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Process Using Production Order Split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Materials</a:t>
            </a:r>
            <a:r>
              <a:rPr lang="en-US" sz="2400" dirty="0" smtClean="0"/>
              <a:t> and/or </a:t>
            </a:r>
            <a:r>
              <a:rPr lang="en-US" sz="2400" b="1" dirty="0" smtClean="0"/>
              <a:t>resources</a:t>
            </a:r>
            <a:r>
              <a:rPr lang="en-US" sz="2400" dirty="0" smtClean="0"/>
              <a:t> for the </a:t>
            </a:r>
            <a:r>
              <a:rPr lang="en-US" sz="2400" b="1" dirty="0" smtClean="0"/>
              <a:t>one order</a:t>
            </a:r>
            <a:r>
              <a:rPr lang="en-US" sz="2400" dirty="0" smtClean="0"/>
              <a:t> are </a:t>
            </a:r>
            <a:r>
              <a:rPr lang="en-US" sz="2400" b="1" dirty="0" smtClean="0"/>
              <a:t>available within a short time</a:t>
            </a:r>
            <a:r>
              <a:rPr lang="en-US" sz="2400" dirty="0" smtClean="0"/>
              <a:t>, on the same production line, with the same routing, and same production </a:t>
            </a:r>
            <a:r>
              <a:rPr lang="en-US" sz="2400" dirty="0" smtClean="0"/>
              <a:t>BOM.</a:t>
            </a:r>
            <a:endParaRPr lang="en-US" sz="2400" dirty="0" smtClean="0"/>
          </a:p>
          <a:p>
            <a:r>
              <a:rPr lang="en-US" sz="2400" dirty="0" smtClean="0"/>
              <a:t>Benefits</a:t>
            </a:r>
          </a:p>
          <a:p>
            <a:pPr lvl="1"/>
            <a:r>
              <a:rPr lang="en-US" sz="2000" b="1" dirty="0" smtClean="0"/>
              <a:t>Simple</a:t>
            </a:r>
          </a:p>
          <a:p>
            <a:r>
              <a:rPr lang="en-US" sz="2400" dirty="0" smtClean="0"/>
              <a:t>Limitations</a:t>
            </a:r>
          </a:p>
          <a:p>
            <a:pPr lvl="1"/>
            <a:r>
              <a:rPr lang="en-US" sz="2000" b="1" dirty="0" smtClean="0"/>
              <a:t>Compromises the visibility</a:t>
            </a:r>
            <a:r>
              <a:rPr lang="en-US" sz="2000" dirty="0" smtClean="0"/>
              <a:t> of the </a:t>
            </a:r>
            <a:r>
              <a:rPr lang="en-US" sz="2000" b="1" dirty="0" smtClean="0"/>
              <a:t>scheduled load</a:t>
            </a:r>
            <a:r>
              <a:rPr lang="en-US" sz="2000" dirty="0" smtClean="0"/>
              <a:t> on production lines and work </a:t>
            </a:r>
            <a:r>
              <a:rPr lang="en-US" sz="2000" dirty="0" smtClean="0"/>
              <a:t>centers </a:t>
            </a:r>
            <a:r>
              <a:rPr lang="en-US" sz="2000" dirty="0" smtClean="0"/>
              <a:t>and </a:t>
            </a:r>
            <a:r>
              <a:rPr lang="en-US" sz="2000" b="1" dirty="0" smtClean="0"/>
              <a:t>projected requirements for </a:t>
            </a:r>
            <a:r>
              <a:rPr lang="en-US" sz="2000" b="1" dirty="0" smtClean="0"/>
              <a:t>materials.</a:t>
            </a:r>
            <a:endParaRPr lang="en-US" sz="2000" b="1" dirty="0" smtClean="0"/>
          </a:p>
          <a:p>
            <a:pPr lvl="1"/>
            <a:r>
              <a:rPr lang="en-US" sz="2000" dirty="0" smtClean="0"/>
              <a:t>Not suitable when materials or resources are </a:t>
            </a:r>
            <a:r>
              <a:rPr lang="en-US" sz="2000" dirty="0" smtClean="0"/>
              <a:t>delayed </a:t>
            </a:r>
            <a:r>
              <a:rPr lang="en-US" sz="2000" dirty="0" smtClean="0"/>
              <a:t>because the </a:t>
            </a:r>
            <a:r>
              <a:rPr lang="en-US" sz="2000" b="1" dirty="0" smtClean="0"/>
              <a:t>order will remain open for a long period of </a:t>
            </a:r>
            <a:r>
              <a:rPr lang="en-US" sz="2000" b="1" dirty="0" smtClean="0"/>
              <a:t>time.</a:t>
            </a:r>
            <a:endParaRPr lang="en-US" sz="2000" b="1" dirty="0" smtClean="0"/>
          </a:p>
          <a:p>
            <a:pPr lvl="1"/>
            <a:r>
              <a:rPr lang="en-US" sz="2000" dirty="0" smtClean="0"/>
              <a:t>Does not support production with a second order and a </a:t>
            </a:r>
            <a:r>
              <a:rPr lang="en-US" sz="2000" b="1" dirty="0" smtClean="0"/>
              <a:t>different routing and/or different  production </a:t>
            </a:r>
            <a:r>
              <a:rPr lang="en-US" sz="2000" b="1" dirty="0" smtClean="0"/>
              <a:t>BOM.</a:t>
            </a:r>
            <a:endParaRPr lang="en-US" sz="2000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Alterative Process Leaving the One Order Open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Production for the remaining quantity may require a </a:t>
            </a:r>
            <a:r>
              <a:rPr lang="en-US" sz="2400" b="1" dirty="0" smtClean="0"/>
              <a:t>different routing and/or production BOM</a:t>
            </a:r>
            <a:r>
              <a:rPr lang="en-US" sz="2400" dirty="0" smtClean="0"/>
              <a:t> than the first </a:t>
            </a:r>
            <a:r>
              <a:rPr lang="en-US" sz="2400" dirty="0" smtClean="0"/>
              <a:t>order.</a:t>
            </a:r>
            <a:endParaRPr lang="en-US" sz="2400" dirty="0" smtClean="0"/>
          </a:p>
          <a:p>
            <a:r>
              <a:rPr lang="en-US" sz="2400" dirty="0" smtClean="0"/>
              <a:t>Benefits</a:t>
            </a:r>
          </a:p>
          <a:p>
            <a:pPr lvl="1"/>
            <a:r>
              <a:rPr lang="en-US" sz="2000" dirty="0" smtClean="0"/>
              <a:t>Provides the </a:t>
            </a:r>
            <a:r>
              <a:rPr lang="en-US" sz="2000" b="1" dirty="0" smtClean="0"/>
              <a:t>flexibility </a:t>
            </a:r>
            <a:r>
              <a:rPr lang="en-US" sz="2000" b="1" dirty="0" smtClean="0"/>
              <a:t>to schedule </a:t>
            </a:r>
            <a:r>
              <a:rPr lang="en-US" sz="2000" b="1" dirty="0" smtClean="0"/>
              <a:t>the remaining </a:t>
            </a:r>
            <a:r>
              <a:rPr lang="en-US" sz="2000" b="1" dirty="0" smtClean="0"/>
              <a:t>quantity.</a:t>
            </a:r>
            <a:endParaRPr lang="en-US" sz="2000" b="1" dirty="0" smtClean="0"/>
          </a:p>
          <a:p>
            <a:pPr lvl="1"/>
            <a:r>
              <a:rPr lang="en-US" sz="2000" dirty="0" smtClean="0"/>
              <a:t>Can provide </a:t>
            </a:r>
            <a:r>
              <a:rPr lang="en-US" sz="2000" b="1" dirty="0" smtClean="0"/>
              <a:t>improved visibility of load</a:t>
            </a:r>
            <a:r>
              <a:rPr lang="en-US" sz="2000" dirty="0" smtClean="0"/>
              <a:t> on production resources as well as </a:t>
            </a:r>
            <a:r>
              <a:rPr lang="en-US" sz="2000" b="1" dirty="0" smtClean="0"/>
              <a:t>material requirements</a:t>
            </a:r>
            <a:r>
              <a:rPr lang="en-US" sz="2000" dirty="0" smtClean="0"/>
              <a:t> for </a:t>
            </a:r>
            <a:r>
              <a:rPr lang="en-US" sz="2000" dirty="0" smtClean="0"/>
              <a:t>component.</a:t>
            </a:r>
            <a:endParaRPr lang="en-US" sz="2000" dirty="0" smtClean="0"/>
          </a:p>
          <a:p>
            <a:r>
              <a:rPr lang="en-US" sz="2400" dirty="0" smtClean="0"/>
              <a:t>Limitations</a:t>
            </a:r>
          </a:p>
          <a:p>
            <a:pPr lvl="1"/>
            <a:r>
              <a:rPr lang="en-US" sz="2000" dirty="0" smtClean="0"/>
              <a:t>For </a:t>
            </a:r>
            <a:r>
              <a:rPr lang="en-US" sz="2000" dirty="0" smtClean="0"/>
              <a:t>the best </a:t>
            </a:r>
            <a:r>
              <a:rPr lang="en-US" sz="2000" dirty="0" smtClean="0"/>
              <a:t>results, </a:t>
            </a:r>
            <a:r>
              <a:rPr lang="en-US" sz="2000" b="1" dirty="0" smtClean="0"/>
              <a:t>r</a:t>
            </a:r>
            <a:r>
              <a:rPr lang="en-US" sz="2000" b="1" dirty="0" smtClean="0"/>
              <a:t>equires </a:t>
            </a:r>
            <a:r>
              <a:rPr lang="en-US" sz="2000" b="1" dirty="0" smtClean="0"/>
              <a:t>careful, manual adjustment</a:t>
            </a:r>
            <a:r>
              <a:rPr lang="en-US" sz="2000" dirty="0" smtClean="0"/>
              <a:t> to the </a:t>
            </a:r>
            <a:r>
              <a:rPr lang="en-US" sz="2000" b="1" dirty="0" smtClean="0"/>
              <a:t>routing operation requirements</a:t>
            </a:r>
            <a:r>
              <a:rPr lang="en-US" sz="2000" dirty="0" smtClean="0"/>
              <a:t> and the production order </a:t>
            </a:r>
            <a:r>
              <a:rPr lang="en-US" sz="2000" b="1" dirty="0" smtClean="0"/>
              <a:t>component </a:t>
            </a:r>
            <a:r>
              <a:rPr lang="en-US" sz="2000" b="1" dirty="0" smtClean="0"/>
              <a:t>requirements</a:t>
            </a:r>
            <a:r>
              <a:rPr lang="en-US" sz="2000" dirty="0" smtClean="0"/>
              <a:t>.</a:t>
            </a:r>
            <a:r>
              <a:rPr lang="en-US" sz="2000" dirty="0" smtClean="0"/>
              <a:t> </a:t>
            </a:r>
            <a:endParaRPr lang="en-US" sz="2000" dirty="0" smtClean="0"/>
          </a:p>
          <a:p>
            <a:pPr lvl="1"/>
            <a:r>
              <a:rPr lang="en-US" sz="2000" b="1" dirty="0" smtClean="0"/>
              <a:t>Compromises </a:t>
            </a:r>
            <a:r>
              <a:rPr lang="en-US" sz="2000" b="1" dirty="0" smtClean="0"/>
              <a:t>product genealogy and lot traceability</a:t>
            </a:r>
            <a:r>
              <a:rPr lang="en-US" sz="2000" dirty="0" smtClean="0"/>
              <a:t> for partially completed </a:t>
            </a:r>
            <a:r>
              <a:rPr lang="en-US" sz="2000" dirty="0" smtClean="0"/>
              <a:t>quantities.</a:t>
            </a:r>
            <a:endParaRPr lang="en-US" sz="2000" dirty="0" smtClean="0"/>
          </a:p>
          <a:p>
            <a:pPr lvl="1"/>
            <a:r>
              <a:rPr lang="en-US" sz="2000" b="1" dirty="0" smtClean="0"/>
              <a:t>Production </a:t>
            </a:r>
            <a:r>
              <a:rPr lang="en-US" sz="2000" b="1" dirty="0" smtClean="0"/>
              <a:t>variances</a:t>
            </a:r>
            <a:r>
              <a:rPr lang="en-US" sz="2000" dirty="0" smtClean="0"/>
              <a:t> </a:t>
            </a:r>
            <a:r>
              <a:rPr lang="en-US" sz="2000" b="1" dirty="0" smtClean="0"/>
              <a:t>may be misrepresented for the individual </a:t>
            </a:r>
            <a:r>
              <a:rPr lang="en-US" sz="2000" b="1" dirty="0" smtClean="0"/>
              <a:t>orders, </a:t>
            </a:r>
            <a:r>
              <a:rPr lang="en-US" sz="2000" dirty="0" smtClean="0"/>
              <a:t>such </a:t>
            </a:r>
            <a:r>
              <a:rPr lang="en-US" sz="2000" dirty="0" smtClean="0"/>
              <a:t>as those for material usage, labor usage, and method </a:t>
            </a:r>
            <a:r>
              <a:rPr lang="en-US" sz="2000" dirty="0" smtClean="0"/>
              <a:t>variance.</a:t>
            </a:r>
            <a:endParaRPr lang="en-US" sz="2000" b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the First Order and Create a Second Order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a “clean” split, when production has not yet started and there are no partially completed </a:t>
            </a:r>
            <a:r>
              <a:rPr lang="en-US" dirty="0" smtClean="0"/>
              <a:t>quantities.</a:t>
            </a:r>
            <a:endParaRPr lang="en-US" dirty="0" smtClean="0"/>
          </a:p>
          <a:p>
            <a:pPr lvl="1"/>
            <a:r>
              <a:rPr lang="en-US" dirty="0" smtClean="0"/>
              <a:t>Modify the original order and create a second </a:t>
            </a:r>
            <a:r>
              <a:rPr lang="en-US" dirty="0" smtClean="0"/>
              <a:t>order.</a:t>
            </a:r>
            <a:endParaRPr lang="en-US" dirty="0" smtClean="0"/>
          </a:p>
          <a:p>
            <a:r>
              <a:rPr lang="en-US" dirty="0" smtClean="0"/>
              <a:t>Evaluate three alternative processes when production has started and quantities have been partially </a:t>
            </a:r>
            <a:r>
              <a:rPr lang="en-US" dirty="0" smtClean="0"/>
              <a:t>completed:  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Process the order using Production Order Split to create two scheduled orders and a cumulative order for accounting and history for product genealogy and lot </a:t>
            </a:r>
            <a:r>
              <a:rPr lang="en-US" dirty="0" smtClean="0"/>
              <a:t>traceability.</a:t>
            </a:r>
            <a:endParaRPr lang="en-US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Leave the one order open for the original quantity and report production.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Modify the original order and create a second </a:t>
            </a:r>
            <a:r>
              <a:rPr lang="en-US" dirty="0" smtClean="0"/>
              <a:t>order.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="" xmlns:p14="http://schemas.microsoft.com/office/powerpoint/2010/main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65800</TotalTime>
  <Words>830</Words>
  <Application>Microsoft Office PowerPoint</Application>
  <PresentationFormat>Custom</PresentationFormat>
  <Paragraphs>90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Theme</vt:lpstr>
      <vt:lpstr>Split Production Orders</vt:lpstr>
      <vt:lpstr>Lesson Overview</vt:lpstr>
      <vt:lpstr>Objectives</vt:lpstr>
      <vt:lpstr>Prerequisites</vt:lpstr>
      <vt:lpstr>Primary Audience</vt:lpstr>
      <vt:lpstr>Business Scenarios and Processes</vt:lpstr>
      <vt:lpstr>Scenario when Production Has not Started</vt:lpstr>
      <vt:lpstr>Scenarios when Partially Completed Production</vt:lpstr>
      <vt:lpstr>Alternative Processes</vt:lpstr>
      <vt:lpstr>Alternative Process Using Production Order Split</vt:lpstr>
      <vt:lpstr>Alterative Process Leaving the One Order Open</vt:lpstr>
      <vt:lpstr>Modify the First Order and Create a Second Order</vt:lpstr>
      <vt:lpstr>Key Takeaways</vt:lpstr>
      <vt:lpstr>Summary</vt:lpstr>
      <vt:lpstr>Questions?</vt:lpstr>
      <vt:lpstr>Slide 16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759</cp:revision>
  <cp:lastPrinted>2013-09-05T16:36:05Z</cp:lastPrinted>
  <dcterms:created xsi:type="dcterms:W3CDTF">2014-01-23T15:40:01Z</dcterms:created>
  <dcterms:modified xsi:type="dcterms:W3CDTF">2017-05-31T17:47:58Z</dcterms:modified>
</cp:coreProperties>
</file>