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883" r:id="rId2"/>
    <p:sldId id="885" r:id="rId3"/>
    <p:sldId id="886" r:id="rId4"/>
    <p:sldId id="887" r:id="rId5"/>
    <p:sldId id="888" r:id="rId6"/>
    <p:sldId id="889" r:id="rId7"/>
    <p:sldId id="890" r:id="rId8"/>
    <p:sldId id="891" r:id="rId9"/>
    <p:sldId id="892" r:id="rId10"/>
    <p:sldId id="893" r:id="rId11"/>
    <p:sldId id="894" r:id="rId12"/>
    <p:sldId id="895" r:id="rId13"/>
    <p:sldId id="896" r:id="rId14"/>
    <p:sldId id="897" r:id="rId15"/>
    <p:sldId id="904" r:id="rId16"/>
    <p:sldId id="898" r:id="rId17"/>
    <p:sldId id="899" r:id="rId18"/>
    <p:sldId id="900" r:id="rId19"/>
    <p:sldId id="901" r:id="rId20"/>
    <p:sldId id="902" r:id="rId21"/>
    <p:sldId id="903" r:id="rId22"/>
    <p:sldId id="88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B9EE"/>
    <a:srgbClr val="384662"/>
    <a:srgbClr val="606060"/>
    <a:srgbClr val="5B87DA"/>
    <a:srgbClr val="CACACA"/>
    <a:srgbClr val="C3C3C3"/>
    <a:srgbClr val="D9D9D9"/>
    <a:srgbClr val="5A5A5A"/>
    <a:srgbClr val="737373"/>
    <a:srgbClr val="646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22" autoAdjust="0"/>
    <p:restoredTop sz="73527" autoAdjust="0"/>
  </p:normalViewPr>
  <p:slideViewPr>
    <p:cSldViewPr snapToGrid="0">
      <p:cViewPr varScale="1">
        <p:scale>
          <a:sx n="85" d="100"/>
          <a:sy n="85" d="100"/>
        </p:scale>
        <p:origin x="-1272" y="-78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5/31/2017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5/31/2017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Capability to sequence all</a:t>
            </a:r>
            <a:r>
              <a:rPr lang="en-US" baseline="0" dirty="0" smtClean="0"/>
              <a:t> kinds of production orders: repetitive orders and work orders</a:t>
            </a:r>
            <a:endParaRPr lang="en-US" dirty="0" smtClean="0"/>
          </a:p>
          <a:p>
            <a:r>
              <a:rPr lang="en-US" dirty="0" smtClean="0"/>
              <a:t>Process Steps</a:t>
            </a:r>
          </a:p>
          <a:p>
            <a:pPr lvl="1"/>
            <a:r>
              <a:rPr lang="en-US" dirty="0" smtClean="0"/>
              <a:t>Maintain shift when more than one shift</a:t>
            </a:r>
          </a:p>
          <a:p>
            <a:pPr lvl="1"/>
            <a:r>
              <a:rPr lang="en-US" dirty="0" smtClean="0"/>
              <a:t>To move an order to the end, enter an integer value for the sequence</a:t>
            </a:r>
          </a:p>
          <a:p>
            <a:pPr lvl="1"/>
            <a:r>
              <a:rPr lang="en-US" dirty="0" smtClean="0"/>
              <a:t>Drag orders into the desired sequence or continue to update sequence for the remaining orders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Production for a Production 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</a:t>
            </a:r>
          </a:p>
          <a:p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Production Scheduling and Sequencing</a:t>
            </a:r>
          </a:p>
          <a:p>
            <a:r>
              <a:rPr lang="en-US" dirty="0" smtClean="0"/>
              <a:t>Additional Tools for Sequencing</a:t>
            </a:r>
          </a:p>
          <a:p>
            <a:r>
              <a:rPr lang="en-US" dirty="0" smtClean="0"/>
              <a:t>Key Takeaways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Sequence production for a release date and optionally shift using the Production Scheduling panel in the Production Scheduling Workbench.</a:t>
            </a:r>
          </a:p>
          <a:p>
            <a:r>
              <a:rPr lang="en-US" dirty="0" smtClean="0"/>
              <a:t>Maintain the shift and/or sequence for individual production orders using the Production Orders collection and Production Order Maintenance.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understanding of: </a:t>
            </a:r>
          </a:p>
          <a:p>
            <a:pPr lvl="1"/>
            <a:r>
              <a:rPr lang="en-US" dirty="0" smtClean="0"/>
              <a:t>Work orders and or repetitive scheduled orders.</a:t>
            </a:r>
          </a:p>
          <a:p>
            <a:pPr lvl="1"/>
            <a:r>
              <a:rPr lang="en-US" dirty="0" smtClean="0"/>
              <a:t>QAD Planning and Scheduling Workbenches.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Prerequisites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Production schedulers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Operations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Production managers 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Materials managers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sequencing?</a:t>
            </a:r>
          </a:p>
          <a:p>
            <a:pPr lvl="1"/>
            <a:r>
              <a:rPr lang="en-US" dirty="0" smtClean="0"/>
              <a:t>Determines the </a:t>
            </a:r>
            <a:r>
              <a:rPr lang="en-US" dirty="0" smtClean="0"/>
              <a:t>order that production orders will be processed through a production line.</a:t>
            </a:r>
          </a:p>
          <a:p>
            <a:r>
              <a:rPr lang="en-US" dirty="0" smtClean="0"/>
              <a:t>Why sequence production?</a:t>
            </a:r>
          </a:p>
          <a:p>
            <a:pPr lvl="1"/>
            <a:r>
              <a:rPr lang="en-US" dirty="0" smtClean="0"/>
              <a:t>Assures </a:t>
            </a:r>
            <a:r>
              <a:rPr lang="en-US" dirty="0" smtClean="0"/>
              <a:t>the smooth flow of production within a time period, considering the capacity of that resource. </a:t>
            </a:r>
          </a:p>
          <a:p>
            <a:pPr lvl="1"/>
            <a:r>
              <a:rPr lang="en-US" dirty="0" smtClean="0"/>
              <a:t>Minimizes </a:t>
            </a:r>
            <a:r>
              <a:rPr lang="en-US" dirty="0" smtClean="0"/>
              <a:t>changeover times.</a:t>
            </a:r>
          </a:p>
          <a:p>
            <a:pPr lvl="1"/>
            <a:r>
              <a:rPr lang="en-US" dirty="0" smtClean="0"/>
              <a:t>Supports </a:t>
            </a:r>
            <a:r>
              <a:rPr lang="en-US" dirty="0" smtClean="0"/>
              <a:t>the production of every part at every interval (EPEI).</a:t>
            </a:r>
          </a:p>
          <a:p>
            <a:r>
              <a:rPr lang="en-US" dirty="0" smtClean="0"/>
              <a:t>What are the time periods?</a:t>
            </a:r>
          </a:p>
          <a:p>
            <a:pPr lvl="1"/>
            <a:r>
              <a:rPr lang="en-US" dirty="0" smtClean="0"/>
              <a:t>Sequencing is performed for either a day, or day and shift.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Sequencing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 Scheduling with Sequencing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81991"/>
            <a:ext cx="10972800" cy="4934143"/>
          </a:xfrm>
        </p:spPr>
        <p:txBody>
          <a:bodyPr/>
          <a:lstStyle/>
          <a:p>
            <a:r>
              <a:rPr lang="en-US" dirty="0" smtClean="0"/>
              <a:t>Goal is to sequence orders for production line 1000 on </a:t>
            </a:r>
            <a:r>
              <a:rPr lang="en-US" dirty="0" smtClean="0"/>
              <a:t>03/23.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Scheduling Workbench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Shift E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298" y="2044161"/>
            <a:ext cx="8546219" cy="40968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423988" y="2847109"/>
            <a:ext cx="292157" cy="95908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88306" y="2847109"/>
            <a:ext cx="299720" cy="96567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30037"/>
            <a:ext cx="10972800" cy="4986098"/>
          </a:xfrm>
        </p:spPr>
        <p:txBody>
          <a:bodyPr/>
          <a:lstStyle/>
          <a:p>
            <a:r>
              <a:rPr lang="en-US" dirty="0" smtClean="0"/>
              <a:t>When scheduling for a shift, enter a value from 1-4, otherwise leave shift unassigned.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Multiple Shifts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Shift En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16" y="2366280"/>
            <a:ext cx="7834039" cy="37554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6099" y="3360979"/>
            <a:ext cx="1951482" cy="1119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 sequencing by entering a number for any </a:t>
            </a:r>
            <a:r>
              <a:rPr lang="en-US" dirty="0" smtClean="0"/>
              <a:t>order.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Sequence for One Order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Sequence En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863" y="2150918"/>
            <a:ext cx="8224563" cy="39173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252944" y="2928738"/>
            <a:ext cx="369683" cy="94707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8" name="Right Arrow 7"/>
          <p:cNvSpPr/>
          <p:nvPr/>
        </p:nvSpPr>
        <p:spPr>
          <a:xfrm rot="2431437">
            <a:off x="3703379" y="2551197"/>
            <a:ext cx="563528" cy="37828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by either dragging orders into the sequence or manually updating </a:t>
            </a:r>
            <a:r>
              <a:rPr lang="en-US" dirty="0" smtClean="0"/>
              <a:t>sequence.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Drag orders vertically or update Sequence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Sequence Dr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361" y="2424777"/>
            <a:ext cx="7846233" cy="372497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097080" y="3127205"/>
            <a:ext cx="369683" cy="92525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8" name="Curved Right Arrow 7"/>
          <p:cNvSpPr/>
          <p:nvPr/>
        </p:nvSpPr>
        <p:spPr>
          <a:xfrm>
            <a:off x="3284394" y="3477059"/>
            <a:ext cx="419100" cy="578168"/>
          </a:xfrm>
          <a:prstGeom prst="curved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7691"/>
            <a:ext cx="10972800" cy="5048443"/>
          </a:xfrm>
        </p:spPr>
        <p:txBody>
          <a:bodyPr/>
          <a:lstStyle/>
          <a:p>
            <a:r>
              <a:rPr lang="en-US" dirty="0" smtClean="0"/>
              <a:t>Continue positioning orders or updating </a:t>
            </a:r>
            <a:r>
              <a:rPr lang="en-US" dirty="0" smtClean="0"/>
              <a:t>sequence. Click </a:t>
            </a:r>
            <a:r>
              <a:rPr lang="en-US" dirty="0" smtClean="0"/>
              <a:t>save to commit </a:t>
            </a:r>
            <a:r>
              <a:rPr lang="en-US" dirty="0" smtClean="0"/>
              <a:t>changes.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 sequencing then Save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Sequence D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305" y="2422077"/>
            <a:ext cx="7840136" cy="376155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941217" y="3164267"/>
            <a:ext cx="308665" cy="90897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46305" y="2629827"/>
            <a:ext cx="545253" cy="16082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231257" y="2508423"/>
            <a:ext cx="363165" cy="41142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292" y="1417321"/>
            <a:ext cx="6608618" cy="4898813"/>
          </a:xfrm>
        </p:spPr>
        <p:txBody>
          <a:bodyPr>
            <a:normAutofit/>
          </a:bodyPr>
          <a:lstStyle/>
          <a:p>
            <a:r>
              <a:rPr lang="en-US" dirty="0" smtClean="0"/>
              <a:t>The status of the order may be advanced to what is defined in: </a:t>
            </a:r>
          </a:p>
          <a:p>
            <a:pPr lvl="1"/>
            <a:r>
              <a:rPr lang="en-US" dirty="0" err="1" smtClean="0"/>
              <a:t>Option|Preferences|Scheduling</a:t>
            </a:r>
            <a:r>
              <a:rPr lang="en-US" dirty="0" smtClean="0"/>
              <a:t>| Status Change on Sequences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Order Status and Sequencing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Option Preference Sch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982" y="1396856"/>
            <a:ext cx="3659822" cy="47221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7906561" y="4551218"/>
            <a:ext cx="2484348" cy="40085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06561" y="5029200"/>
            <a:ext cx="2484348" cy="37626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Order Status and Sequencing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SW Option Preference Sch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276" y="1679220"/>
            <a:ext cx="3461957" cy="44668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657303" y="4693549"/>
            <a:ext cx="2256035" cy="37213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57303" y="5161381"/>
            <a:ext cx="2256036" cy="36150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3844" y="1685503"/>
            <a:ext cx="3730337" cy="7044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0" rIns="91440" bIns="0" rtlCol="0" anchor="ctr"/>
          <a:lstStyle/>
          <a:p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Option | Preferences | Scheduling | Status Change on Sequences</a:t>
            </a: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75412" y="4629755"/>
            <a:ext cx="3356185" cy="9462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Advance the status of the order.</a:t>
            </a:r>
          </a:p>
        </p:txBody>
      </p:sp>
      <p:cxnSp>
        <p:nvCxnSpPr>
          <p:cNvPr id="18" name="Elbow Connector 17"/>
          <p:cNvCxnSpPr>
            <a:stCxn id="11" idx="3"/>
            <a:endCxn id="9" idx="1"/>
          </p:cNvCxnSpPr>
          <p:nvPr/>
        </p:nvCxnSpPr>
        <p:spPr>
          <a:xfrm flipV="1">
            <a:off x="4031597" y="4879619"/>
            <a:ext cx="625706" cy="22328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11" idx="3"/>
            <a:endCxn id="12" idx="1"/>
          </p:cNvCxnSpPr>
          <p:nvPr/>
        </p:nvCxnSpPr>
        <p:spPr>
          <a:xfrm>
            <a:off x="4031597" y="5102904"/>
            <a:ext cx="625706" cy="23923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hape 69"/>
          <p:cNvCxnSpPr>
            <a:stCxn id="10" idx="0"/>
            <a:endCxn id="6" idx="0"/>
          </p:cNvCxnSpPr>
          <p:nvPr/>
        </p:nvCxnSpPr>
        <p:spPr>
          <a:xfrm rot="5400000" flipH="1" flipV="1">
            <a:off x="4408493" y="-230259"/>
            <a:ext cx="6283" cy="3825242"/>
          </a:xfrm>
          <a:prstGeom prst="bentConnector3">
            <a:avLst>
              <a:gd name="adj1" fmla="val 3738389"/>
            </a:avLst>
          </a:prstGeom>
          <a:ln w="1905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Tools for Sequencing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" y="1361210"/>
            <a:ext cx="11492345" cy="4920322"/>
          </a:xfrm>
        </p:spPr>
        <p:txBody>
          <a:bodyPr/>
          <a:lstStyle/>
          <a:p>
            <a:r>
              <a:rPr lang="en-US" dirty="0" smtClean="0"/>
              <a:t>Update the values for shift and sequence for production orders.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Sequence using Production Order collection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roduction Orders Seq Visi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465" y="1969543"/>
            <a:ext cx="7725668" cy="42650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8654721" y="2167907"/>
            <a:ext cx="1081561" cy="27395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44836" y="3359129"/>
            <a:ext cx="592281" cy="1129743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0819"/>
            <a:ext cx="10972800" cy="4965316"/>
          </a:xfrm>
        </p:spPr>
        <p:txBody>
          <a:bodyPr/>
          <a:lstStyle/>
          <a:p>
            <a:r>
              <a:rPr lang="en-US" dirty="0" smtClean="0"/>
              <a:t>Update directly using Production Order Maintenance or from the </a:t>
            </a:r>
            <a:r>
              <a:rPr lang="en-US" dirty="0" smtClean="0"/>
              <a:t>collection.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 or Create from Production Orders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Production Orders Seq Upd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854" y="2370702"/>
            <a:ext cx="5958595" cy="37021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7114078" y="4351712"/>
            <a:ext cx="1011613" cy="31380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Sequence production for a release date and optionally shift using the Production Scheduling panel in the Production Scheduling Workbench.</a:t>
            </a:r>
          </a:p>
          <a:p>
            <a:r>
              <a:rPr lang="en-US" dirty="0" smtClean="0"/>
              <a:t>Maintain the shift and/or sequence for individual production orders using the Production Orders collection and Production Order Maintenance.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:p14="http://schemas.microsoft.com/office/powerpoint/2010/main" xmlns="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62888</TotalTime>
  <Words>473</Words>
  <Application>Microsoft Office PowerPoint</Application>
  <PresentationFormat>Custom</PresentationFormat>
  <Paragraphs>92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Theme</vt:lpstr>
      <vt:lpstr>Sequence Production for a Production Line</vt:lpstr>
      <vt:lpstr>Lesson Overview</vt:lpstr>
      <vt:lpstr>Objectives</vt:lpstr>
      <vt:lpstr>Prerequisites</vt:lpstr>
      <vt:lpstr>Primary Audience</vt:lpstr>
      <vt:lpstr>Introduction</vt:lpstr>
      <vt:lpstr>Production Sequencing</vt:lpstr>
      <vt:lpstr>Production Scheduling with Sequencing</vt:lpstr>
      <vt:lpstr>Production Scheduling Workbench</vt:lpstr>
      <vt:lpstr>Scheduling Multiple Shifts</vt:lpstr>
      <vt:lpstr>Enter Sequence for One Order</vt:lpstr>
      <vt:lpstr>Drag orders vertically or update Sequence</vt:lpstr>
      <vt:lpstr>Continue sequencing then Save</vt:lpstr>
      <vt:lpstr>Production Order Status and Sequencing</vt:lpstr>
      <vt:lpstr>Production Order Status and Sequencing</vt:lpstr>
      <vt:lpstr>Additional Tools for Sequencing</vt:lpstr>
      <vt:lpstr>Sequence using Production Order collection</vt:lpstr>
      <vt:lpstr>Modify or Create from Production Orders</vt:lpstr>
      <vt:lpstr>Key Takeaways</vt:lpstr>
      <vt:lpstr>Summary</vt:lpstr>
      <vt:lpstr>Questions</vt:lpstr>
      <vt:lpstr>Slide 22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716</cp:revision>
  <cp:lastPrinted>2013-09-05T16:36:05Z</cp:lastPrinted>
  <dcterms:created xsi:type="dcterms:W3CDTF">2014-01-23T15:40:01Z</dcterms:created>
  <dcterms:modified xsi:type="dcterms:W3CDTF">2017-05-31T20:06:20Z</dcterms:modified>
</cp:coreProperties>
</file>