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883" r:id="rId2"/>
    <p:sldId id="885" r:id="rId3"/>
    <p:sldId id="886" r:id="rId4"/>
    <p:sldId id="887" r:id="rId5"/>
    <p:sldId id="888" r:id="rId6"/>
    <p:sldId id="889" r:id="rId7"/>
    <p:sldId id="890" r:id="rId8"/>
    <p:sldId id="891" r:id="rId9"/>
    <p:sldId id="892" r:id="rId10"/>
    <p:sldId id="893" r:id="rId11"/>
    <p:sldId id="894" r:id="rId12"/>
    <p:sldId id="895" r:id="rId13"/>
    <p:sldId id="896" r:id="rId14"/>
    <p:sldId id="897" r:id="rId15"/>
    <p:sldId id="898" r:id="rId16"/>
    <p:sldId id="899" r:id="rId17"/>
    <p:sldId id="900" r:id="rId18"/>
    <p:sldId id="901" r:id="rId19"/>
    <p:sldId id="902" r:id="rId20"/>
    <p:sldId id="903" r:id="rId21"/>
    <p:sldId id="904" r:id="rId22"/>
    <p:sldId id="905" r:id="rId23"/>
    <p:sldId id="906" r:id="rId24"/>
    <p:sldId id="907" r:id="rId25"/>
    <p:sldId id="908" r:id="rId26"/>
    <p:sldId id="912" r:id="rId27"/>
    <p:sldId id="913" r:id="rId28"/>
    <p:sldId id="909" r:id="rId29"/>
    <p:sldId id="910" r:id="rId30"/>
    <p:sldId id="911" r:id="rId31"/>
    <p:sldId id="884" r:id="rId32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 userDrawn="1">
          <p15:clr>
            <a:srgbClr val="A4A3A4"/>
          </p15:clr>
        </p15:guide>
        <p15:guide id="2" orient="horz" pos="412" userDrawn="1">
          <p15:clr>
            <a:srgbClr val="A4A3A4"/>
          </p15:clr>
        </p15:guide>
        <p15:guide id="3" orient="horz" pos="1739" userDrawn="1">
          <p15:clr>
            <a:srgbClr val="A4A3A4"/>
          </p15:clr>
        </p15:guide>
        <p15:guide id="4" orient="horz" pos="3792" userDrawn="1">
          <p15:clr>
            <a:srgbClr val="A4A3A4"/>
          </p15:clr>
        </p15:guide>
        <p15:guide id="5" pos="2121" userDrawn="1">
          <p15:clr>
            <a:srgbClr val="A4A3A4"/>
          </p15:clr>
        </p15:guide>
        <p15:guide id="6" pos="3828" userDrawn="1">
          <p15:clr>
            <a:srgbClr val="A4A3A4"/>
          </p15:clr>
        </p15:guide>
        <p15:guide id="7" pos="552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llary Hope" initials="K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6B9EE"/>
    <a:srgbClr val="384662"/>
    <a:srgbClr val="606060"/>
    <a:srgbClr val="5B87DA"/>
    <a:srgbClr val="CACACA"/>
    <a:srgbClr val="C3C3C3"/>
    <a:srgbClr val="D9D9D9"/>
    <a:srgbClr val="5A5A5A"/>
    <a:srgbClr val="737373"/>
    <a:srgbClr val="64646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22" autoAdjust="0"/>
    <p:restoredTop sz="85977" autoAdjust="0"/>
  </p:normalViewPr>
  <p:slideViewPr>
    <p:cSldViewPr snapToGrid="0">
      <p:cViewPr>
        <p:scale>
          <a:sx n="90" d="100"/>
          <a:sy n="90" d="100"/>
        </p:scale>
        <p:origin x="-1110" y="-312"/>
      </p:cViewPr>
      <p:guideLst>
        <p:guide orient="horz" pos="4319"/>
        <p:guide orient="horz" pos="412"/>
        <p:guide orient="horz" pos="1739"/>
        <p:guide orient="horz" pos="3792"/>
        <p:guide pos="2121"/>
        <p:guide pos="3828"/>
        <p:guide pos="5525"/>
      </p:guideLst>
    </p:cSldViewPr>
  </p:slideViewPr>
  <p:outlineViewPr>
    <p:cViewPr>
      <p:scale>
        <a:sx n="33" d="100"/>
        <a:sy n="33" d="100"/>
      </p:scale>
      <p:origin x="0" y="113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EEC23-ACCE-41DA-9C31-DD52431D97ED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96E761-50D8-46C5-96E4-4FB3121D7C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20601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C6164-BF47-458F-93A7-B92D1B6DC39C}" type="datetimeFigureOut">
              <a:rPr lang="en-US" smtClean="0"/>
              <a:pPr/>
              <a:t>5/18/2017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E6F604-9391-4AA6-B839-CE633E22CF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4274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Objective is to maintain a master schedule for items to drive material requirements planning for production and purchasing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order level activities include</a:t>
            </a:r>
          </a:p>
          <a:p>
            <a:pPr lvl="1"/>
            <a:r>
              <a:rPr lang="en-US" dirty="0" smtClean="0"/>
              <a:t>Component quantities issued and </a:t>
            </a:r>
            <a:r>
              <a:rPr lang="en-US" dirty="0" err="1" smtClean="0"/>
              <a:t>backflushed</a:t>
            </a:r>
            <a:r>
              <a:rPr lang="en-US" dirty="0" smtClean="0"/>
              <a:t> to a production order</a:t>
            </a:r>
          </a:p>
          <a:p>
            <a:pPr lvl="1"/>
            <a:r>
              <a:rPr lang="en-US" dirty="0" smtClean="0"/>
              <a:t>Quantities completed and received into inventory</a:t>
            </a:r>
          </a:p>
          <a:p>
            <a:pPr lvl="1"/>
            <a:r>
              <a:rPr lang="en-US" dirty="0" smtClean="0"/>
              <a:t>Quantities scrapped</a:t>
            </a:r>
          </a:p>
          <a:p>
            <a:endParaRPr lang="en-US" dirty="0" smtClean="0"/>
          </a:p>
          <a:p>
            <a:r>
              <a:rPr lang="en-US" dirty="0" smtClean="0"/>
              <a:t>Operation level activities may include</a:t>
            </a:r>
          </a:p>
          <a:p>
            <a:pPr lvl="1"/>
            <a:r>
              <a:rPr lang="en-US" dirty="0" smtClean="0"/>
              <a:t>Quantities completed and scrapped for an operation</a:t>
            </a:r>
          </a:p>
          <a:p>
            <a:pPr lvl="1"/>
            <a:r>
              <a:rPr lang="en-US" dirty="0" smtClean="0"/>
              <a:t>Quantities reworked</a:t>
            </a:r>
          </a:p>
          <a:p>
            <a:pPr lvl="1"/>
            <a:r>
              <a:rPr lang="en-US" dirty="0" smtClean="0"/>
              <a:t>Labor hours for setup and run 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 accountants</a:t>
            </a:r>
          </a:p>
          <a:p>
            <a:pPr lvl="1"/>
            <a:r>
              <a:rPr lang="en-US" dirty="0" smtClean="0"/>
              <a:t>Work-in-process valuation and determination of cost of production from either</a:t>
            </a:r>
          </a:p>
          <a:p>
            <a:pPr lvl="2"/>
            <a:r>
              <a:rPr lang="en-US" dirty="0" smtClean="0"/>
              <a:t>Reported (actual) labor for operations or</a:t>
            </a:r>
          </a:p>
          <a:p>
            <a:pPr lvl="2"/>
            <a:r>
              <a:rPr lang="en-US" dirty="0" smtClean="0"/>
              <a:t>Labor calculated from quantities reported for either the production order or a production operation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Scheduler</a:t>
            </a:r>
          </a:p>
          <a:p>
            <a:pPr lvl="1"/>
            <a:r>
              <a:rPr lang="en-US" dirty="0" smtClean="0"/>
              <a:t>Schedule and reschedule production for items on production lines for shifts to meet demand</a:t>
            </a:r>
          </a:p>
          <a:p>
            <a:pPr lvl="1"/>
            <a:r>
              <a:rPr lang="en-US" dirty="0" smtClean="0"/>
              <a:t>Expedite or reschedule supply to meet demand for component requirements</a:t>
            </a:r>
          </a:p>
          <a:p>
            <a:r>
              <a:rPr lang="en-US" dirty="0" smtClean="0"/>
              <a:t>Operations Manager</a:t>
            </a:r>
          </a:p>
          <a:p>
            <a:pPr lvl="1"/>
            <a:r>
              <a:rPr lang="en-US" dirty="0" smtClean="0"/>
              <a:t>Performance reporting and metrics including material usage variances, scrap variances, and method change variances</a:t>
            </a:r>
          </a:p>
          <a:p>
            <a:pPr lvl="1"/>
            <a:r>
              <a:rPr lang="en-US" dirty="0" smtClean="0"/>
              <a:t>Performance reporting for production on production lines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Scheduler</a:t>
            </a:r>
          </a:p>
          <a:p>
            <a:pPr lvl="1"/>
            <a:r>
              <a:rPr lang="en-US" dirty="0" smtClean="0"/>
              <a:t>Schedule and reschedule production for items on production lines for shifts and at work centers to meet demand</a:t>
            </a:r>
          </a:p>
          <a:p>
            <a:pPr lvl="1"/>
            <a:r>
              <a:rPr lang="en-US" dirty="0" smtClean="0"/>
              <a:t>Schedule work at multiple constrained / bottleneck resources</a:t>
            </a:r>
          </a:p>
          <a:p>
            <a:r>
              <a:rPr lang="en-US" dirty="0" smtClean="0"/>
              <a:t>Operations Manager</a:t>
            </a:r>
          </a:p>
          <a:p>
            <a:pPr lvl="1"/>
            <a:r>
              <a:rPr lang="en-US" dirty="0" smtClean="0"/>
              <a:t>Performance reporting and metrics including scrap and yield by operation, labor rate and usage variances</a:t>
            </a:r>
          </a:p>
          <a:p>
            <a:pPr lvl="1"/>
            <a:r>
              <a:rPr lang="en-US" dirty="0" smtClean="0"/>
              <a:t>Performance reporting for production, with details down to the work centers and operations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On the shop floor at a line-side location</a:t>
            </a:r>
          </a:p>
          <a:p>
            <a:pPr lvl="1"/>
            <a:r>
              <a:rPr lang="en-US" dirty="0" smtClean="0"/>
              <a:t>At or near real time</a:t>
            </a:r>
          </a:p>
          <a:p>
            <a:pPr lvl="1"/>
            <a:r>
              <a:rPr lang="en-US" dirty="0" smtClean="0"/>
              <a:t>Possibly assisted with automation solutions</a:t>
            </a:r>
          </a:p>
          <a:p>
            <a:r>
              <a:rPr lang="en-US" dirty="0" smtClean="0"/>
              <a:t>In a back office</a:t>
            </a:r>
          </a:p>
          <a:p>
            <a:pPr lvl="1"/>
            <a:r>
              <a:rPr lang="en-US" dirty="0" smtClean="0"/>
              <a:t>From paper-based records</a:t>
            </a:r>
          </a:p>
          <a:p>
            <a:pPr lvl="1"/>
            <a:r>
              <a:rPr lang="en-US" dirty="0" smtClean="0"/>
              <a:t>In batch</a:t>
            </a:r>
          </a:p>
          <a:p>
            <a:pPr lvl="1"/>
            <a:r>
              <a:rPr lang="en-US" dirty="0" smtClean="0"/>
              <a:t>Not in sequence</a:t>
            </a:r>
          </a:p>
          <a:p>
            <a:pPr lvl="1"/>
            <a:r>
              <a:rPr lang="en-US" dirty="0" smtClean="0"/>
              <a:t>End of shift, day, or after completion of the order</a:t>
            </a:r>
          </a:p>
          <a:p>
            <a:pPr lvl="1"/>
            <a:r>
              <a:rPr lang="en-US" dirty="0" smtClean="0"/>
              <a:t>Possibly hours and even days after an 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Determination of cost of production and work-in-process</a:t>
            </a:r>
          </a:p>
          <a:p>
            <a:pPr lvl="1"/>
            <a:r>
              <a:rPr lang="en-US" dirty="0" smtClean="0"/>
              <a:t>Actual (reported) labor hours</a:t>
            </a:r>
          </a:p>
          <a:p>
            <a:pPr lvl="2"/>
            <a:r>
              <a:rPr lang="en-US" dirty="0" smtClean="0"/>
              <a:t>Labor and machine hours are subject to significant variances</a:t>
            </a:r>
          </a:p>
          <a:p>
            <a:pPr lvl="2"/>
            <a:r>
              <a:rPr lang="en-US" dirty="0" smtClean="0"/>
              <a:t>Labor contributes significantly to the cost of production for an item</a:t>
            </a:r>
          </a:p>
          <a:p>
            <a:pPr lvl="1"/>
            <a:r>
              <a:rPr lang="en-US" dirty="0" smtClean="0"/>
              <a:t>Calculated labor hours</a:t>
            </a:r>
          </a:p>
          <a:p>
            <a:pPr lvl="2"/>
            <a:r>
              <a:rPr lang="en-US" dirty="0" smtClean="0"/>
              <a:t>Costs are calculated for production operations using the quantities completed and scrapped for a production order</a:t>
            </a:r>
          </a:p>
          <a:p>
            <a:pPr lvl="2"/>
            <a:r>
              <a:rPr lang="en-US" dirty="0" smtClean="0"/>
              <a:t>Labor and machine hours are consistent with little or no variance </a:t>
            </a:r>
          </a:p>
          <a:p>
            <a:pPr lvl="2"/>
            <a:r>
              <a:rPr lang="en-US" dirty="0" smtClean="0"/>
              <a:t>Labor does not contribute significantly to the cost of production for an item</a:t>
            </a:r>
          </a:p>
          <a:p>
            <a:pPr lvl="0"/>
            <a:endParaRPr lang="en-US" dirty="0" smtClean="0"/>
          </a:p>
          <a:p>
            <a:pPr lvl="1"/>
            <a:r>
              <a:rPr lang="en-US" dirty="0" smtClean="0"/>
              <a:t>Information for production costs and metrics</a:t>
            </a:r>
          </a:p>
          <a:p>
            <a:pPr lvl="2"/>
            <a:r>
              <a:rPr lang="en-US" dirty="0" smtClean="0"/>
              <a:t>Production yield and scrap variance</a:t>
            </a:r>
          </a:p>
          <a:p>
            <a:pPr lvl="2"/>
            <a:r>
              <a:rPr lang="en-US" dirty="0" smtClean="0"/>
              <a:t>Operation yield and scrap variance</a:t>
            </a:r>
          </a:p>
          <a:p>
            <a:pPr lvl="2"/>
            <a:r>
              <a:rPr lang="en-US" dirty="0" smtClean="0"/>
              <a:t>Operation rework</a:t>
            </a:r>
          </a:p>
          <a:p>
            <a:pPr lvl="2"/>
            <a:r>
              <a:rPr lang="en-US" dirty="0" smtClean="0"/>
              <a:t>Setup usage variance</a:t>
            </a:r>
          </a:p>
          <a:p>
            <a:pPr lvl="2"/>
            <a:r>
              <a:rPr lang="en-US" dirty="0" smtClean="0"/>
              <a:t>Labor usage variance</a:t>
            </a:r>
          </a:p>
          <a:p>
            <a:pPr lvl="2"/>
            <a:r>
              <a:rPr lang="en-US" dirty="0" smtClean="0"/>
              <a:t>Material usage variance</a:t>
            </a:r>
          </a:p>
          <a:p>
            <a:pPr lvl="2"/>
            <a:r>
              <a:rPr lang="en-US" dirty="0" smtClean="0"/>
              <a:t>Machine usage variance</a:t>
            </a:r>
          </a:p>
          <a:p>
            <a:pPr lvl="2"/>
            <a:r>
              <a:rPr lang="en-US" dirty="0" smtClean="0"/>
              <a:t>Work center, production line, plant utilization and efficiency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Definition and use of a milestone operation</a:t>
            </a:r>
          </a:p>
          <a:p>
            <a:pPr lvl="1"/>
            <a:r>
              <a:rPr lang="en-US" dirty="0" smtClean="0"/>
              <a:t>An operation where quantities and labor hours are reported</a:t>
            </a:r>
          </a:p>
          <a:p>
            <a:pPr lvl="1"/>
            <a:r>
              <a:rPr lang="en-US" dirty="0" smtClean="0"/>
              <a:t>Always the last operation</a:t>
            </a:r>
          </a:p>
          <a:p>
            <a:pPr lvl="1"/>
            <a:r>
              <a:rPr lang="en-US" dirty="0" smtClean="0"/>
              <a:t>Can also be an intermediate operation</a:t>
            </a:r>
          </a:p>
          <a:p>
            <a:pPr lvl="1"/>
            <a:r>
              <a:rPr lang="en-US" dirty="0" smtClean="0"/>
              <a:t>Quantities reported for a milestone operation can automatically result in a </a:t>
            </a:r>
            <a:r>
              <a:rPr lang="en-US" dirty="0" err="1" smtClean="0"/>
              <a:t>backflush</a:t>
            </a:r>
            <a:r>
              <a:rPr lang="en-US" dirty="0" smtClean="0"/>
              <a:t> of quantities and labor for all previous non-milestone operations (back to but not including a previous milestone</a:t>
            </a:r>
          </a:p>
          <a:p>
            <a:r>
              <a:rPr lang="en-US" dirty="0" smtClean="0"/>
              <a:t>Use for the automatic reporting of previous non-milestone operations</a:t>
            </a:r>
          </a:p>
          <a:p>
            <a:pPr lvl="1"/>
            <a:r>
              <a:rPr lang="en-US" dirty="0" smtClean="0"/>
              <a:t>Use with preceding non-milestone operations for the automatic calculation and reporting of labor, burden, and subcontract costs (and material costs too???)</a:t>
            </a:r>
          </a:p>
          <a:p>
            <a:endParaRPr lang="en-US" dirty="0" smtClean="0"/>
          </a:p>
          <a:p>
            <a:r>
              <a:rPr lang="en-US" dirty="0" smtClean="0"/>
              <a:t>Non-milestone operations</a:t>
            </a:r>
          </a:p>
          <a:p>
            <a:pPr lvl="1"/>
            <a:r>
              <a:rPr lang="en-US" dirty="0" smtClean="0"/>
              <a:t>Are not required for production scheduling or performance reporting</a:t>
            </a:r>
          </a:p>
          <a:p>
            <a:pPr lvl="1"/>
            <a:r>
              <a:rPr lang="en-US" dirty="0" smtClean="0"/>
              <a:t>Can have </a:t>
            </a:r>
            <a:r>
              <a:rPr lang="en-US" dirty="0" err="1" smtClean="0"/>
              <a:t>backflush</a:t>
            </a:r>
            <a:r>
              <a:rPr lang="en-US" dirty="0" smtClean="0"/>
              <a:t> of labor, burden, subcontract cost and material(?) for the operation</a:t>
            </a:r>
          </a:p>
          <a:p>
            <a:pPr lvl="0"/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of production operation activity is using paper-based records is more feasible when there are</a:t>
            </a:r>
          </a:p>
          <a:p>
            <a:pPr lvl="1"/>
            <a:r>
              <a:rPr lang="en-US" dirty="0" smtClean="0"/>
              <a:t>Low production volumes and relatively small number of production orders</a:t>
            </a:r>
          </a:p>
          <a:p>
            <a:pPr lvl="1"/>
            <a:r>
              <a:rPr lang="en-US" dirty="0" smtClean="0"/>
              <a:t>Relatively few production operations</a:t>
            </a:r>
          </a:p>
          <a:p>
            <a:pPr lvl="1"/>
            <a:r>
              <a:rPr lang="en-US" dirty="0" smtClean="0"/>
              <a:t>Longer operation lead times, possibly measured in hours or even days</a:t>
            </a:r>
          </a:p>
          <a:p>
            <a:pPr lvl="1"/>
            <a:r>
              <a:rPr lang="en-US" dirty="0" smtClean="0"/>
              <a:t>Longer production lead times</a:t>
            </a:r>
          </a:p>
          <a:p>
            <a:r>
              <a:rPr lang="en-US" dirty="0" smtClean="0"/>
              <a:t>Reporting using automated solutions is required when there are </a:t>
            </a:r>
          </a:p>
          <a:p>
            <a:pPr lvl="1"/>
            <a:r>
              <a:rPr lang="en-US" dirty="0" smtClean="0"/>
              <a:t>High production volumes and large number of production orders</a:t>
            </a:r>
          </a:p>
          <a:p>
            <a:pPr lvl="1"/>
            <a:r>
              <a:rPr lang="en-US" dirty="0" smtClean="0"/>
              <a:t>Higher number of production operations</a:t>
            </a:r>
          </a:p>
          <a:p>
            <a:pPr lvl="1"/>
            <a:r>
              <a:rPr lang="en-US" dirty="0" smtClean="0"/>
              <a:t>Short operation lead times, possibly measured in seconds or minutes</a:t>
            </a:r>
          </a:p>
          <a:p>
            <a:pPr lvl="1"/>
            <a:r>
              <a:rPr lang="en-US" dirty="0" smtClean="0"/>
              <a:t>Short production lead times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E6F604-9391-4AA6-B839-CE633E22CFC2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5F40EC-4A45-4BA0-88E8-AEAD7F90807E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302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188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11"/>
          <a:stretch/>
        </p:blipFill>
        <p:spPr>
          <a:xfrm>
            <a:off x="0" y="3708000"/>
            <a:ext cx="12192000" cy="3153550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554480"/>
            <a:ext cx="10972800" cy="36576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3282044"/>
            <a:ext cx="12192000" cy="3849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xmlns="" val="13422709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000" b="0"/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9600" y="1417321"/>
            <a:ext cx="10972800" cy="4898813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640080"/>
            <a:ext cx="10972800" cy="77724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23062608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0" hasCustomPrompt="1"/>
          </p:nvPr>
        </p:nvSpPr>
        <p:spPr>
          <a:xfrm>
            <a:off x="595489" y="3428408"/>
            <a:ext cx="10972800" cy="34925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595489" y="2618222"/>
            <a:ext cx="10972800" cy="81018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1" hasCustomPrompt="1"/>
          </p:nvPr>
        </p:nvSpPr>
        <p:spPr>
          <a:xfrm>
            <a:off x="595489" y="2190159"/>
            <a:ext cx="10972800" cy="428625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241462374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1417321"/>
            <a:ext cx="5384800" cy="48988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</a:schemeClr>
                </a:solidFill>
              </a:defRPr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66435068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93368" y="2064445"/>
            <a:ext cx="5389033" cy="4234755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417321"/>
            <a:ext cx="5389033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09600" y="2064445"/>
            <a:ext cx="5386917" cy="4234755"/>
          </a:xfrm>
        </p:spPr>
        <p:txBody>
          <a:bodyPr>
            <a:no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9600" y="1417321"/>
            <a:ext cx="5386917" cy="647124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719271036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1236924230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t of Items/Nam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3"/>
          <p:cNvSpPr>
            <a:spLocks noGrp="1"/>
          </p:cNvSpPr>
          <p:nvPr>
            <p:ph sz="half" idx="16" hasCustomPrompt="1"/>
          </p:nvPr>
        </p:nvSpPr>
        <p:spPr>
          <a:xfrm>
            <a:off x="7848232" y="1417320"/>
            <a:ext cx="3734169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17" hasCustomPrompt="1"/>
          </p:nvPr>
        </p:nvSpPr>
        <p:spPr>
          <a:xfrm>
            <a:off x="4314318" y="1417320"/>
            <a:ext cx="3533913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15" hasCustomPrompt="1"/>
          </p:nvPr>
        </p:nvSpPr>
        <p:spPr>
          <a:xfrm>
            <a:off x="608874" y="1417320"/>
            <a:ext cx="3705445" cy="48222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Clr>
                <a:schemeClr val="accent6"/>
              </a:buClr>
              <a:buFontTx/>
              <a:buNone/>
              <a:defRPr sz="2000" baseline="0">
                <a:solidFill>
                  <a:srgbClr val="666666"/>
                </a:solidFill>
                <a:latin typeface="Century Gothic" pitchFamily="34" charset="0"/>
              </a:defRPr>
            </a:lvl1pPr>
            <a:lvl2pPr marL="266700" indent="0">
              <a:spcBef>
                <a:spcPts val="0"/>
              </a:spcBef>
              <a:buClr>
                <a:schemeClr val="accent6"/>
              </a:buClr>
              <a:buFontTx/>
              <a:buNone/>
              <a:defRPr sz="1800">
                <a:solidFill>
                  <a:srgbClr val="666666"/>
                </a:solidFill>
                <a:latin typeface="Century Gothic" pitchFamily="34" charset="0"/>
              </a:defRPr>
            </a:lvl2pPr>
            <a:lvl3pPr marL="715963" indent="-180975">
              <a:spcBef>
                <a:spcPts val="1200"/>
              </a:spcBef>
              <a:buClr>
                <a:schemeClr val="accent6"/>
              </a:buClr>
              <a:defRPr sz="2400">
                <a:solidFill>
                  <a:srgbClr val="666666"/>
                </a:solidFill>
                <a:latin typeface="Century Gothic" pitchFamily="34" charset="0"/>
              </a:defRPr>
            </a:lvl3pPr>
            <a:lvl4pPr marL="982663" indent="-266700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4pPr>
            <a:lvl5pPr marL="1165225" indent="-182563">
              <a:spcBef>
                <a:spcPts val="1200"/>
              </a:spcBef>
              <a:buClr>
                <a:schemeClr val="accent6"/>
              </a:buClr>
              <a:defRPr sz="2000">
                <a:solidFill>
                  <a:srgbClr val="666666"/>
                </a:solidFill>
                <a:latin typeface="Century Gothic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Un-bulleted List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en-US" dirty="0"/>
              <a:t>Click to </a:t>
            </a:r>
            <a:r>
              <a:rPr lang="en-US" dirty="0" smtClean="0"/>
              <a:t>edit text</a:t>
            </a:r>
            <a:endParaRPr lang="en-US" dirty="0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" y="179387"/>
            <a:ext cx="10972800" cy="457200"/>
          </a:xfrm>
        </p:spPr>
        <p:txBody>
          <a:bodyPr anchor="t" anchorCtr="0">
            <a:noAutofit/>
          </a:bodyPr>
          <a:lstStyle>
            <a:lvl1pPr marL="0" indent="0">
              <a:buFontTx/>
              <a:buNone/>
              <a:defRPr sz="20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Sub Title/Emphasis</a:t>
            </a:r>
          </a:p>
        </p:txBody>
      </p:sp>
    </p:spTree>
    <p:extLst>
      <p:ext uri="{BB962C8B-B14F-4D97-AF65-F5344CB8AC3E}">
        <p14:creationId xmlns:p14="http://schemas.microsoft.com/office/powerpoint/2010/main" xmlns="" val="374200221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55355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341"/>
          <a:stretch/>
        </p:blipFill>
        <p:spPr>
          <a:xfrm>
            <a:off x="0" y="6393600"/>
            <a:ext cx="12192000" cy="4644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40080"/>
            <a:ext cx="10972800" cy="77724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30187" y="6460256"/>
            <a:ext cx="27649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 b="0">
                <a:solidFill>
                  <a:schemeClr val="bg1"/>
                </a:solidFill>
                <a:latin typeface="Century Gothic"/>
                <a:cs typeface="Century Gothic"/>
              </a:defRPr>
            </a:lvl1pPr>
          </a:lstStyle>
          <a:p>
            <a:fld id="{D295FD85-0E9A-9A4B-AEA4-CF6493BFD0E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047186"/>
            <a:ext cx="12192000" cy="32354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8000">
                <a:schemeClr val="bg1">
                  <a:lumMod val="85000"/>
                  <a:alpha val="9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17320"/>
            <a:ext cx="10972800" cy="47058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2579867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9" r:id="rId7"/>
    <p:sldLayoutId id="2147483655" r:id="rId8"/>
  </p:sldLayoutIdLst>
  <p:transition/>
  <p:hf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chemeClr val="tx1">
              <a:lumMod val="75000"/>
            </a:schemeClr>
          </a:solidFill>
          <a:latin typeface="Century Gothic"/>
          <a:ea typeface="+mj-ea"/>
          <a:cs typeface="Century Gothic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8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4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chemeClr val="tx1">
              <a:lumMod val="75000"/>
            </a:schemeClr>
          </a:solidFill>
          <a:latin typeface="Century Gothic"/>
          <a:ea typeface="+mn-ea"/>
          <a:cs typeface="Century Gothic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accent6"/>
        </a:buClr>
        <a:buFont typeface="Lucida Grande"/>
        <a:buChar char="-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sz="2000" kern="1200">
          <a:solidFill>
            <a:srgbClr val="606060"/>
          </a:solidFill>
          <a:latin typeface="Century Gothic"/>
          <a:ea typeface="+mn-ea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5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16.png"/><Relationship Id="rId9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6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ad.com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Scenarios for Reporting Production Activity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Production Order Training </a:t>
            </a:r>
          </a:p>
          <a:p>
            <a:r>
              <a:rPr lang="en-US" smtClean="0"/>
              <a:t>2017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83361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and requirements</a:t>
            </a:r>
          </a:p>
          <a:p>
            <a:r>
              <a:rPr lang="en-US" dirty="0" smtClean="0"/>
              <a:t>Basic scenarios</a:t>
            </a:r>
          </a:p>
          <a:p>
            <a:r>
              <a:rPr lang="en-US" dirty="0" smtClean="0"/>
              <a:t>Considerations and decision factors</a:t>
            </a:r>
          </a:p>
          <a:p>
            <a:r>
              <a:rPr lang="en-US" dirty="0" smtClean="0"/>
              <a:t>Recommended practices</a:t>
            </a:r>
          </a:p>
          <a:p>
            <a:r>
              <a:rPr lang="en-US" dirty="0" smtClean="0"/>
              <a:t>Milestone and non-milestone operations</a:t>
            </a:r>
          </a:p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 Overview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Requirements for reporting production activity differ by role</a:t>
            </a:r>
          </a:p>
          <a:p>
            <a:pPr lvl="1"/>
            <a:r>
              <a:rPr lang="en-US" dirty="0" smtClean="0"/>
              <a:t>Records for production orders</a:t>
            </a:r>
          </a:p>
          <a:p>
            <a:pPr lvl="1"/>
            <a:r>
              <a:rPr lang="en-US" dirty="0" smtClean="0"/>
              <a:t>Records for work-in-process activity and production operations</a:t>
            </a:r>
          </a:p>
          <a:p>
            <a:r>
              <a:rPr lang="en-US" dirty="0" smtClean="0"/>
              <a:t>Basic scenarios and considerations</a:t>
            </a:r>
          </a:p>
          <a:p>
            <a:pPr lvl="1"/>
            <a:r>
              <a:rPr lang="en-US" dirty="0" smtClean="0"/>
              <a:t>Reporting from the shop floor or from the back office</a:t>
            </a:r>
          </a:p>
          <a:p>
            <a:pPr lvl="1"/>
            <a:r>
              <a:rPr lang="en-US" dirty="0" smtClean="0"/>
              <a:t>Reporting with manual entry or with automation</a:t>
            </a:r>
          </a:p>
          <a:p>
            <a:pPr lvl="1"/>
            <a:r>
              <a:rPr lang="en-US" dirty="0" smtClean="0"/>
              <a:t>Use of milestone and non-milestone operations</a:t>
            </a:r>
          </a:p>
          <a:p>
            <a:pPr lvl="1"/>
            <a:r>
              <a:rPr lang="en-US" dirty="0" smtClean="0"/>
              <a:t>Actual (reported) or calculated labor for accounting</a:t>
            </a:r>
          </a:p>
          <a:p>
            <a:r>
              <a:rPr lang="en-US" dirty="0" smtClean="0"/>
              <a:t>Recommended practices</a:t>
            </a:r>
          </a:p>
          <a:p>
            <a:pPr lvl="1"/>
            <a:r>
              <a:rPr lang="en-US" dirty="0" smtClean="0"/>
              <a:t>Report milestone operations for production</a:t>
            </a:r>
          </a:p>
          <a:p>
            <a:pPr lvl="1"/>
            <a:r>
              <a:rPr lang="en-US" dirty="0" smtClean="0"/>
              <a:t>Report production order activity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Business analysts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Implementation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Stockroom and warehouse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Materials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Operations managers</a:t>
            </a:r>
          </a:p>
          <a:p>
            <a:pPr marL="342900" lvl="1" indent="-342900">
              <a:buFont typeface="Arial"/>
              <a:buChar char="•"/>
            </a:pPr>
            <a:r>
              <a:rPr lang="en-US" sz="2800" dirty="0" smtClean="0"/>
              <a:t>Production managers 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Audience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and Requirements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Scenarios for Reporting Production Activity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4392739" y="1447138"/>
            <a:ext cx="2175038" cy="1959283"/>
            <a:chOff x="3462437" y="4245997"/>
            <a:chExt cx="2175038" cy="1959283"/>
          </a:xfrm>
        </p:grpSpPr>
        <p:sp>
          <p:nvSpPr>
            <p:cNvPr id="24" name="Rectangle 23"/>
            <p:cNvSpPr/>
            <p:nvPr/>
          </p:nvSpPr>
          <p:spPr>
            <a:xfrm>
              <a:off x="3462437" y="4245997"/>
              <a:ext cx="2175038" cy="1959283"/>
            </a:xfrm>
            <a:prstGeom prst="rect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 smtClean="0"/>
                <a:t>Production Scheduling </a:t>
              </a:r>
            </a:p>
            <a:p>
              <a:pPr algn="ctr"/>
              <a:r>
                <a:rPr lang="en-US" sz="1400" dirty="0" smtClean="0"/>
                <a:t>and Management</a:t>
              </a:r>
              <a:endParaRPr lang="en-US" sz="1400" dirty="0"/>
            </a:p>
          </p:txBody>
        </p:sp>
        <p:pic>
          <p:nvPicPr>
            <p:cNvPr id="25" name="Picture 11" descr="https://lh6.googleusercontent.com/X6PwIqkJOwa_AC7OYi-X5b90KMCXPL-d6n7i7hjXn1ojwEUKnEQPlz0Tj2V-ZPMJPMXhMpSC25CqCmmF8BnpiPFGWOuaj9r7qCIUFaoaPGflkeY8UYOSu4EPZOqP-Cdi76_QlWvnwj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466887" y="4760045"/>
              <a:ext cx="2148213" cy="14295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6" name="Group 25"/>
          <p:cNvGrpSpPr/>
          <p:nvPr/>
        </p:nvGrpSpPr>
        <p:grpSpPr>
          <a:xfrm>
            <a:off x="6658267" y="4516340"/>
            <a:ext cx="2167681" cy="1792770"/>
            <a:chOff x="7930476" y="4428876"/>
            <a:chExt cx="2167681" cy="1792770"/>
          </a:xfrm>
        </p:grpSpPr>
        <p:sp>
          <p:nvSpPr>
            <p:cNvPr id="27" name="Rectangle 26"/>
            <p:cNvSpPr/>
            <p:nvPr/>
          </p:nvSpPr>
          <p:spPr>
            <a:xfrm>
              <a:off x="7930476" y="4428876"/>
              <a:ext cx="2167680" cy="1789043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 smtClean="0"/>
                <a:t>Shop Floor Activity </a:t>
              </a:r>
            </a:p>
            <a:p>
              <a:pPr algn="ctr"/>
              <a:r>
                <a:rPr lang="en-US" sz="1400" dirty="0" smtClean="0"/>
                <a:t>and Operations</a:t>
              </a:r>
              <a:endParaRPr lang="en-US" sz="1400" dirty="0"/>
            </a:p>
          </p:txBody>
        </p:sp>
        <p:pic>
          <p:nvPicPr>
            <p:cNvPr id="28" name="Picture 15" descr="https://lh5.googleusercontent.com/Gpzl8ft8Yp5QW7qiVmE7TiOAxSAlLI5p1wpAB_QV22wFqXUy3mEaJRZR9ETRdMgtjUzLmdOvDf5dYAsjulmslHly4S3QPfFjto5udAYrweRjp-b3U5GrSISLBFrrXxKOsVwoRz2R9t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936175" y="4993419"/>
              <a:ext cx="2161982" cy="12282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9" name="Group 28"/>
          <p:cNvGrpSpPr/>
          <p:nvPr/>
        </p:nvGrpSpPr>
        <p:grpSpPr>
          <a:xfrm>
            <a:off x="2061238" y="4428875"/>
            <a:ext cx="2192711" cy="1787421"/>
            <a:chOff x="2840465" y="4285752"/>
            <a:chExt cx="2192711" cy="1787421"/>
          </a:xfrm>
        </p:grpSpPr>
        <p:sp>
          <p:nvSpPr>
            <p:cNvPr id="30" name="Rectangle 29"/>
            <p:cNvSpPr/>
            <p:nvPr/>
          </p:nvSpPr>
          <p:spPr>
            <a:xfrm>
              <a:off x="2840465" y="4285752"/>
              <a:ext cx="2192711" cy="1783311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 smtClean="0"/>
                <a:t>Cost Accounting </a:t>
              </a:r>
            </a:p>
          </p:txBody>
        </p:sp>
        <p:pic>
          <p:nvPicPr>
            <p:cNvPr id="31" name="Picture 17" descr="Forensic Cost Accounti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0051" y="4756025"/>
              <a:ext cx="2165174" cy="131714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Picture 25" descr="https://lh3.googleusercontent.com/AfVmiqsFjsT2U2jrGUqUEtWdl6OKRCkyrfjKWO0a-VoTxUd-klNwbOZYDbZs1pWGFil5l3nQHS5sqfexblXaJBvqB0j_H4BFcx2pPM3B4z62MXH3evOBz2A6s6oXZIBsJwUfk3XyJDU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54483" y="3005536"/>
            <a:ext cx="2243010" cy="2265440"/>
          </a:xfrm>
          <a:prstGeom prst="rect">
            <a:avLst/>
          </a:prstGeom>
          <a:noFill/>
        </p:spPr>
      </p:pic>
      <p:grpSp>
        <p:nvGrpSpPr>
          <p:cNvPr id="33" name="Group 32"/>
          <p:cNvGrpSpPr/>
          <p:nvPr/>
        </p:nvGrpSpPr>
        <p:grpSpPr>
          <a:xfrm>
            <a:off x="7200380" y="1767779"/>
            <a:ext cx="2446123" cy="2279968"/>
            <a:chOff x="7200380" y="1767779"/>
            <a:chExt cx="2446123" cy="2279968"/>
          </a:xfrm>
        </p:grpSpPr>
        <p:sp>
          <p:nvSpPr>
            <p:cNvPr id="34" name="Rectangle 33"/>
            <p:cNvSpPr/>
            <p:nvPr/>
          </p:nvSpPr>
          <p:spPr>
            <a:xfrm>
              <a:off x="7200380" y="1767779"/>
              <a:ext cx="2446123" cy="227996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>
              <a:solidFill>
                <a:schemeClr val="accent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600" b="1" dirty="0" smtClean="0">
                  <a:solidFill>
                    <a:schemeClr val="bg1"/>
                  </a:solidFill>
                </a:rPr>
                <a:t>Production Materials Management</a:t>
              </a:r>
              <a:endParaRPr lang="en-US" sz="1600" b="1" dirty="0">
                <a:solidFill>
                  <a:schemeClr val="bg1"/>
                </a:solidFill>
              </a:endParaRPr>
            </a:p>
          </p:txBody>
        </p:sp>
        <p:pic>
          <p:nvPicPr>
            <p:cNvPr id="35" name="Picture 23" descr="Related imag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 rot="10800000" flipV="1">
              <a:off x="7218705" y="2408940"/>
              <a:ext cx="2421255" cy="1612868"/>
            </a:xfrm>
            <a:prstGeom prst="rect">
              <a:avLst/>
            </a:prstGeom>
            <a:noFill/>
            <a:ln w="9525">
              <a:solidFill>
                <a:schemeClr val="bg1">
                  <a:lumMod val="50000"/>
                </a:schemeClr>
              </a:solidFill>
            </a:ln>
          </p:spPr>
        </p:pic>
      </p:grpSp>
      <p:grpSp>
        <p:nvGrpSpPr>
          <p:cNvPr id="36" name="Group 35"/>
          <p:cNvGrpSpPr/>
          <p:nvPr/>
        </p:nvGrpSpPr>
        <p:grpSpPr>
          <a:xfrm>
            <a:off x="1708395" y="1812898"/>
            <a:ext cx="2203647" cy="1994846"/>
            <a:chOff x="1175657" y="1876508"/>
            <a:chExt cx="2203647" cy="1994846"/>
          </a:xfrm>
        </p:grpSpPr>
        <p:sp>
          <p:nvSpPr>
            <p:cNvPr id="37" name="Rectangle 36"/>
            <p:cNvSpPr/>
            <p:nvPr/>
          </p:nvSpPr>
          <p:spPr>
            <a:xfrm>
              <a:off x="1175657" y="1876508"/>
              <a:ext cx="2203647" cy="1972478"/>
            </a:xfrm>
            <a:prstGeom prst="rect">
              <a:avLst/>
            </a:prstGeom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1400" dirty="0" smtClean="0"/>
                <a:t>Master Scheduling Production Planning</a:t>
              </a:r>
              <a:endParaRPr lang="en-US" sz="1400" dirty="0"/>
            </a:p>
          </p:txBody>
        </p:sp>
        <p:pic>
          <p:nvPicPr>
            <p:cNvPr id="38" name="Picture 9" descr="https://lh6.googleusercontent.com/_O0OtqrkoHMWRsh2vHPLT68r7HwtJdB9m6xVKYhXRfVNLaK6DebKr1Rc7C40XwaZ3Vf5NfoNAKIsq5f1KQAd26ns-TIz5XVF-jASG8LTTGdHqOZ4UIBGCyMFahz3WGxgkH7e43Ag6xI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203977" y="2482255"/>
              <a:ext cx="2133533" cy="1389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Production activity reporting can consist of:</a:t>
            </a:r>
          </a:p>
          <a:p>
            <a:pPr lvl="1"/>
            <a:r>
              <a:rPr lang="en-US" dirty="0" smtClean="0"/>
              <a:t>Recording high-level activities for production orders, such as the consumption of component materials, scrap, and receipts from production into inventory.</a:t>
            </a:r>
          </a:p>
          <a:p>
            <a:pPr lvl="1"/>
            <a:r>
              <a:rPr lang="en-US" dirty="0" smtClean="0"/>
              <a:t>Recording operation-level work-in-process activities for production orders, such as completions, scrap, and labor hour.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schedulers</a:t>
            </a:r>
          </a:p>
          <a:p>
            <a:pPr lvl="1"/>
            <a:r>
              <a:rPr lang="en-US" dirty="0" smtClean="0"/>
              <a:t>Status for production orders and material requirements</a:t>
            </a:r>
          </a:p>
          <a:p>
            <a:pPr lvl="1"/>
            <a:r>
              <a:rPr lang="en-US" dirty="0" smtClean="0"/>
              <a:t>Status for work-in-process production</a:t>
            </a:r>
          </a:p>
          <a:p>
            <a:r>
              <a:rPr lang="en-US" dirty="0" smtClean="0"/>
              <a:t>Operations managers </a:t>
            </a:r>
          </a:p>
          <a:p>
            <a:pPr lvl="1"/>
            <a:r>
              <a:rPr lang="en-US" dirty="0" smtClean="0"/>
              <a:t>Production performance and metrics for production orders</a:t>
            </a:r>
          </a:p>
          <a:p>
            <a:pPr lvl="1"/>
            <a:r>
              <a:rPr lang="en-US" dirty="0" smtClean="0"/>
              <a:t>Detailed production performance and metrics production at work-in-process operations</a:t>
            </a:r>
          </a:p>
          <a:p>
            <a:r>
              <a:rPr lang="en-US" dirty="0" smtClean="0"/>
              <a:t>Cost accountants</a:t>
            </a:r>
          </a:p>
          <a:p>
            <a:pPr lvl="1"/>
            <a:r>
              <a:rPr lang="en-US" dirty="0" smtClean="0"/>
              <a:t>Work-in-process valuation and determination of cost of production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Requirements for Information Differ by Role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at the Order Level provides information to determine:</a:t>
            </a:r>
          </a:p>
          <a:p>
            <a:pPr lvl="1"/>
            <a:r>
              <a:rPr lang="en-US" dirty="0" smtClean="0"/>
              <a:t>Quantity to complete, quantity completed, quantity scrapped, and quantity open.</a:t>
            </a:r>
          </a:p>
          <a:p>
            <a:pPr lvl="1"/>
            <a:r>
              <a:rPr lang="en-US" dirty="0" smtClean="0"/>
              <a:t>Component material quantity required, quantity issued, and quantity short.</a:t>
            </a:r>
          </a:p>
          <a:p>
            <a:pPr lvl="1"/>
            <a:r>
              <a:rPr lang="en-US" dirty="0" smtClean="0"/>
              <a:t>Valuation of work-in-process and determining  cost of production.</a:t>
            </a:r>
          </a:p>
          <a:p>
            <a:pPr lvl="1"/>
            <a:r>
              <a:rPr lang="en-US" dirty="0" smtClean="0"/>
              <a:t>Variances for cost accounting.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at the Order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at the Operation Level provides information to determine:</a:t>
            </a:r>
          </a:p>
          <a:p>
            <a:pPr lvl="1"/>
            <a:r>
              <a:rPr lang="en-US" dirty="0" smtClean="0"/>
              <a:t>Operation status, quantity required, quantity completed, and quantity scrapped.</a:t>
            </a:r>
          </a:p>
          <a:p>
            <a:pPr lvl="1"/>
            <a:r>
              <a:rPr lang="en-US" dirty="0" smtClean="0"/>
              <a:t>Operation quantities for input, rework, and output queues.</a:t>
            </a:r>
          </a:p>
          <a:p>
            <a:pPr lvl="1"/>
            <a:r>
              <a:rPr lang="en-US" dirty="0" smtClean="0"/>
              <a:t>Expected and actual labor hours.</a:t>
            </a:r>
          </a:p>
          <a:p>
            <a:pPr lvl="1"/>
            <a:r>
              <a:rPr lang="en-US" dirty="0" smtClean="0"/>
              <a:t>Valuation of work-in-process  and determination of cost of production.</a:t>
            </a:r>
          </a:p>
          <a:p>
            <a:pPr lvl="1"/>
            <a:r>
              <a:rPr lang="en-US" dirty="0" smtClean="0"/>
              <a:t>Variances of cost accounting.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at the Operation Level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Scenarios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for Production Activity Scenarios</a:t>
            </a:r>
            <a:endParaRPr lang="en-US" dirty="0"/>
          </a:p>
        </p:txBody>
      </p:sp>
      <p:sp>
        <p:nvSpPr>
          <p:cNvPr id="51" name="Text Placeholder 5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16688" y="1423552"/>
            <a:ext cx="11047227" cy="431657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endParaRPr lang="en-US" sz="2000" dirty="0"/>
          </a:p>
        </p:txBody>
      </p:sp>
      <p:sp>
        <p:nvSpPr>
          <p:cNvPr id="50" name="TextBox 49"/>
          <p:cNvSpPr txBox="1"/>
          <p:nvPr/>
        </p:nvSpPr>
        <p:spPr>
          <a:xfrm>
            <a:off x="2659748" y="1903202"/>
            <a:ext cx="2093005" cy="1248728"/>
          </a:xfrm>
          <a:prstGeom prst="roundRect">
            <a:avLst>
              <a:gd name="adj" fmla="val 12146"/>
            </a:avLst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Completed batteries from production orders are received into the shop floor inventory location.</a:t>
            </a:r>
            <a:endParaRPr lang="en-US" sz="1400" dirty="0"/>
          </a:p>
        </p:txBody>
      </p:sp>
      <p:pic>
        <p:nvPicPr>
          <p:cNvPr id="67" name="Picture 66" descr="Battery-ShopFloorInventor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2180" y="3556244"/>
            <a:ext cx="845002" cy="973226"/>
          </a:xfrm>
          <a:prstGeom prst="rect">
            <a:avLst/>
          </a:prstGeom>
        </p:spPr>
      </p:pic>
      <p:pic>
        <p:nvPicPr>
          <p:cNvPr id="68" name="Picture 67" descr="Battery-ShopFloorInventory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823" y="4004501"/>
            <a:ext cx="991322" cy="875844"/>
          </a:xfrm>
          <a:prstGeom prst="rect">
            <a:avLst/>
          </a:prstGeom>
        </p:spPr>
      </p:pic>
      <p:pic>
        <p:nvPicPr>
          <p:cNvPr id="70" name="Picture 69" descr="Battery-MachineBatteryAssembly-Angle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7494" y="2133940"/>
            <a:ext cx="3707769" cy="3522581"/>
          </a:xfrm>
          <a:prstGeom prst="rect">
            <a:avLst/>
          </a:prstGeom>
        </p:spPr>
      </p:pic>
      <p:pic>
        <p:nvPicPr>
          <p:cNvPr id="65" name="Picture 64" descr="Battery-PalletwithBox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950533" y="4924051"/>
            <a:ext cx="795583" cy="774999"/>
          </a:xfrm>
          <a:prstGeom prst="rect">
            <a:avLst/>
          </a:prstGeom>
        </p:spPr>
      </p:pic>
      <p:pic>
        <p:nvPicPr>
          <p:cNvPr id="20" name="Picture 19" descr="Battery-Shelf_WithBatteri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4847558" y="2032200"/>
            <a:ext cx="897213" cy="1231996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701748" y="1509824"/>
            <a:ext cx="21903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Shop Floor</a:t>
            </a:r>
            <a:endParaRPr lang="en-US" sz="2400" dirty="0"/>
          </a:p>
        </p:txBody>
      </p:sp>
      <p:sp>
        <p:nvSpPr>
          <p:cNvPr id="28" name="Curved Down Arrow 27"/>
          <p:cNvSpPr/>
          <p:nvPr/>
        </p:nvSpPr>
        <p:spPr>
          <a:xfrm flipH="1">
            <a:off x="4912242" y="1509823"/>
            <a:ext cx="1318436" cy="712382"/>
          </a:xfrm>
          <a:prstGeom prst="curved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68503" y="5092996"/>
            <a:ext cx="164804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Operation 10</a:t>
            </a:r>
          </a:p>
          <a:p>
            <a:pPr algn="ctr"/>
            <a:r>
              <a:rPr lang="en-US" sz="1400" dirty="0" smtClean="0"/>
              <a:t>Insert Plates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9466519" y="5160336"/>
            <a:ext cx="164804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Operation 20</a:t>
            </a:r>
          </a:p>
          <a:p>
            <a:pPr algn="ctr"/>
            <a:r>
              <a:rPr lang="en-US" sz="1400" dirty="0" smtClean="0"/>
              <a:t>Assembly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7970875" y="1878421"/>
            <a:ext cx="1648046" cy="523220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Operation 30</a:t>
            </a:r>
          </a:p>
          <a:p>
            <a:pPr algn="ctr"/>
            <a:r>
              <a:rPr lang="en-US" sz="1400" dirty="0" smtClean="0"/>
              <a:t>Test</a:t>
            </a:r>
            <a:endParaRPr lang="en-US" sz="1400" dirty="0"/>
          </a:p>
        </p:txBody>
      </p:sp>
      <p:cxnSp>
        <p:nvCxnSpPr>
          <p:cNvPr id="33" name="Straight Connector 32"/>
          <p:cNvCxnSpPr>
            <a:stCxn id="29" idx="3"/>
          </p:cNvCxnSpPr>
          <p:nvPr/>
        </p:nvCxnSpPr>
        <p:spPr>
          <a:xfrm flipV="1">
            <a:off x="4816549" y="5007936"/>
            <a:ext cx="786810" cy="34667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30" idx="1"/>
          </p:cNvCxnSpPr>
          <p:nvPr/>
        </p:nvCxnSpPr>
        <p:spPr>
          <a:xfrm flipH="1" flipV="1">
            <a:off x="8452884" y="5103628"/>
            <a:ext cx="1013635" cy="318318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1" idx="1"/>
          </p:cNvCxnSpPr>
          <p:nvPr/>
        </p:nvCxnSpPr>
        <p:spPr>
          <a:xfrm flipH="1">
            <a:off x="7464056" y="2140031"/>
            <a:ext cx="506819" cy="27356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 descr="Battery-AssemblyLineWork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2301" y="3870249"/>
            <a:ext cx="684113" cy="1169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1676401" y="1572769"/>
            <a:ext cx="4585855" cy="4743365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Record activity from the shop floor for production operations</a:t>
            </a:r>
          </a:p>
          <a:p>
            <a:pPr lvl="1"/>
            <a:r>
              <a:rPr lang="en-US" dirty="0" smtClean="0"/>
              <a:t>At or near real-time</a:t>
            </a:r>
          </a:p>
          <a:p>
            <a:endParaRPr lang="en-US" dirty="0" smtClean="0"/>
          </a:p>
          <a:p>
            <a:r>
              <a:rPr lang="en-US" dirty="0" smtClean="0"/>
              <a:t>Record activity from the back office from paper-based records</a:t>
            </a:r>
          </a:p>
          <a:p>
            <a:pPr lvl="1"/>
            <a:r>
              <a:rPr lang="en-US" dirty="0" smtClean="0"/>
              <a:t>For production order or for the order and its operations</a:t>
            </a:r>
          </a:p>
          <a:p>
            <a:pPr lvl="1"/>
            <a:r>
              <a:rPr lang="en-US" dirty="0" smtClean="0"/>
              <a:t>At the end of a shift, end of day, or after a production order has been completed</a:t>
            </a:r>
          </a:p>
          <a:p>
            <a:pPr lvl="1"/>
            <a:r>
              <a:rPr lang="en-US" dirty="0" smtClean="0"/>
              <a:t>Not in sequence</a:t>
            </a:r>
          </a:p>
          <a:p>
            <a:pPr lvl="1"/>
            <a:r>
              <a:rPr lang="en-US" dirty="0" smtClean="0"/>
              <a:t>Possibly hours or days later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Scenario Overview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6411043" y="1593158"/>
            <a:ext cx="5238333" cy="3148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000" dirty="0" smtClean="0"/>
              <a:t>Shop Floor</a:t>
            </a:r>
            <a:endParaRPr lang="en-US" sz="2000" dirty="0"/>
          </a:p>
        </p:txBody>
      </p:sp>
      <p:pic>
        <p:nvPicPr>
          <p:cNvPr id="33" name="Picture 32" descr="WHS-ComputerEntryManStockRo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828" y="1628019"/>
            <a:ext cx="710979" cy="802045"/>
          </a:xfrm>
          <a:prstGeom prst="rect">
            <a:avLst/>
          </a:prstGeom>
        </p:spPr>
      </p:pic>
      <p:pic>
        <p:nvPicPr>
          <p:cNvPr id="34" name="Picture 33" descr="WHS-ComputerEntryWomanOffi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832" y="3263483"/>
            <a:ext cx="869766" cy="702994"/>
          </a:xfrm>
          <a:prstGeom prst="rect">
            <a:avLst/>
          </a:prstGeom>
        </p:spPr>
      </p:pic>
      <p:pic>
        <p:nvPicPr>
          <p:cNvPr id="17" name="Picture 16" descr="Battery-ShopFloorInventor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9075" y="3045213"/>
            <a:ext cx="609065" cy="664466"/>
          </a:xfrm>
          <a:prstGeom prst="rect">
            <a:avLst/>
          </a:prstGeom>
        </p:spPr>
      </p:pic>
      <p:pic>
        <p:nvPicPr>
          <p:cNvPr id="18" name="Picture 17" descr="Battery-ShopFloorInventory0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4541" y="3351259"/>
            <a:ext cx="714530" cy="597979"/>
          </a:xfrm>
          <a:prstGeom prst="rect">
            <a:avLst/>
          </a:prstGeom>
        </p:spPr>
      </p:pic>
      <p:pic>
        <p:nvPicPr>
          <p:cNvPr id="19" name="Picture 18" descr="Battery-MachineBatteryAssembly-Angle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8883" y="2074141"/>
            <a:ext cx="2672505" cy="2405028"/>
          </a:xfrm>
          <a:prstGeom prst="rect">
            <a:avLst/>
          </a:prstGeom>
        </p:spPr>
      </p:pic>
      <p:pic>
        <p:nvPicPr>
          <p:cNvPr id="20" name="Picture 19" descr="Battery-PalletwithBoxe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8469842" y="3979078"/>
            <a:ext cx="573444" cy="529127"/>
          </a:xfrm>
          <a:prstGeom prst="rect">
            <a:avLst/>
          </a:prstGeom>
        </p:spPr>
      </p:pic>
      <p:pic>
        <p:nvPicPr>
          <p:cNvPr id="23" name="Picture 22" descr="Battery-Shelf_WithBatterie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7674834" y="2004678"/>
            <a:ext cx="646698" cy="8411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698513" y="4073159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10</a:t>
            </a:r>
          </a:p>
          <a:p>
            <a:pPr algn="ctr"/>
            <a:r>
              <a:rPr lang="en-US" sz="1050" dirty="0" smtClean="0"/>
              <a:t>Insert Plates</a:t>
            </a:r>
            <a:endParaRPr lang="en-US" sz="1050" dirty="0"/>
          </a:p>
        </p:txBody>
      </p:sp>
      <p:sp>
        <p:nvSpPr>
          <p:cNvPr id="26" name="TextBox 25"/>
          <p:cNvSpPr txBox="1"/>
          <p:nvPr/>
        </p:nvSpPr>
        <p:spPr>
          <a:xfrm>
            <a:off x="10376792" y="4257358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20</a:t>
            </a:r>
          </a:p>
          <a:p>
            <a:pPr algn="ctr"/>
            <a:r>
              <a:rPr lang="en-US" sz="1050" dirty="0" smtClean="0"/>
              <a:t>Assembly</a:t>
            </a:r>
            <a:endParaRPr lang="en-US" sz="1050" dirty="0"/>
          </a:p>
        </p:txBody>
      </p:sp>
      <p:sp>
        <p:nvSpPr>
          <p:cNvPr id="35" name="TextBox 34"/>
          <p:cNvSpPr txBox="1"/>
          <p:nvPr/>
        </p:nvSpPr>
        <p:spPr>
          <a:xfrm>
            <a:off x="9926075" y="1899686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30</a:t>
            </a:r>
          </a:p>
          <a:p>
            <a:pPr algn="ctr"/>
            <a:r>
              <a:rPr lang="en-US" sz="1050" dirty="0" smtClean="0"/>
              <a:t>Test</a:t>
            </a:r>
            <a:endParaRPr lang="en-US" sz="1050" dirty="0"/>
          </a:p>
        </p:txBody>
      </p:sp>
      <p:cxnSp>
        <p:nvCxnSpPr>
          <p:cNvPr id="36" name="Straight Connector 35"/>
          <p:cNvCxnSpPr>
            <a:stCxn id="25" idx="3"/>
          </p:cNvCxnSpPr>
          <p:nvPr/>
        </p:nvCxnSpPr>
        <p:spPr>
          <a:xfrm flipV="1">
            <a:off x="7886400" y="4146698"/>
            <a:ext cx="332568" cy="13421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26" idx="0"/>
          </p:cNvCxnSpPr>
          <p:nvPr/>
        </p:nvCxnSpPr>
        <p:spPr>
          <a:xfrm flipH="1" flipV="1">
            <a:off x="10271051" y="4104167"/>
            <a:ext cx="699685" cy="1531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>
            <a:stCxn id="35" idx="1"/>
          </p:cNvCxnSpPr>
          <p:nvPr/>
        </p:nvCxnSpPr>
        <p:spPr>
          <a:xfrm flipH="1">
            <a:off x="9560767" y="2107435"/>
            <a:ext cx="365308" cy="15763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9" name="Picture 38" descr="Battery-AssemblyLineWork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17237" y="3259599"/>
            <a:ext cx="493099" cy="798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0" y="1572769"/>
            <a:ext cx="5120488" cy="325355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Report activity near real time</a:t>
            </a:r>
          </a:p>
          <a:p>
            <a:pPr lvl="1"/>
            <a:r>
              <a:rPr lang="en-US" sz="2000" dirty="0" smtClean="0"/>
              <a:t>Suitable for scheduling work-in-process production</a:t>
            </a:r>
          </a:p>
          <a:p>
            <a:pPr lvl="1"/>
            <a:r>
              <a:rPr lang="en-US" sz="2000" dirty="0" smtClean="0"/>
              <a:t>Better planning and more accurate production reporting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Activity from the Shop Floor </a:t>
            </a:r>
            <a:endParaRPr lang="en-US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" name="Picture 28" descr="WHS-ComputerEntryManStockRo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947" y="4932652"/>
            <a:ext cx="947972" cy="1069394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0" name="Rounded Rectangle 29"/>
          <p:cNvSpPr/>
          <p:nvPr/>
        </p:nvSpPr>
        <p:spPr>
          <a:xfrm>
            <a:off x="2774859" y="4891189"/>
            <a:ext cx="3363911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10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Installing plates into the container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767855" y="5628188"/>
            <a:ext cx="3370915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20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Assembling components</a:t>
            </a:r>
          </a:p>
        </p:txBody>
      </p:sp>
      <p:sp>
        <p:nvSpPr>
          <p:cNvPr id="33" name="Oval 32"/>
          <p:cNvSpPr/>
          <p:nvPr/>
        </p:nvSpPr>
        <p:spPr>
          <a:xfrm>
            <a:off x="2583711" y="5756241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878945" y="4891189"/>
            <a:ext cx="3121403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30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Completed quantities after test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11043" y="1593158"/>
            <a:ext cx="5238333" cy="3148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000" dirty="0" smtClean="0"/>
              <a:t>Shop Floor</a:t>
            </a:r>
            <a:endParaRPr lang="en-US" sz="2000" dirty="0"/>
          </a:p>
        </p:txBody>
      </p:sp>
      <p:pic>
        <p:nvPicPr>
          <p:cNvPr id="24" name="Picture 23" descr="Battery-ShopFloorInven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75" y="3045213"/>
            <a:ext cx="609065" cy="664466"/>
          </a:xfrm>
          <a:prstGeom prst="rect">
            <a:avLst/>
          </a:prstGeom>
        </p:spPr>
      </p:pic>
      <p:pic>
        <p:nvPicPr>
          <p:cNvPr id="25" name="Picture 24" descr="Battery-ShopFloorInventory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541" y="3351259"/>
            <a:ext cx="714530" cy="597979"/>
          </a:xfrm>
          <a:prstGeom prst="rect">
            <a:avLst/>
          </a:prstGeom>
        </p:spPr>
      </p:pic>
      <p:pic>
        <p:nvPicPr>
          <p:cNvPr id="26" name="Picture 25" descr="Battery-MachineBatteryAssembly-Angl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883" y="2074141"/>
            <a:ext cx="2672505" cy="2405028"/>
          </a:xfrm>
          <a:prstGeom prst="rect">
            <a:avLst/>
          </a:prstGeom>
        </p:spPr>
      </p:pic>
      <p:pic>
        <p:nvPicPr>
          <p:cNvPr id="27" name="Picture 26" descr="Battery-PalletwithBox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69842" y="3979078"/>
            <a:ext cx="573444" cy="529127"/>
          </a:xfrm>
          <a:prstGeom prst="rect">
            <a:avLst/>
          </a:prstGeom>
        </p:spPr>
      </p:pic>
      <p:pic>
        <p:nvPicPr>
          <p:cNvPr id="28" name="Picture 27" descr="Battery-Shelf_WithBatterie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674834" y="2004678"/>
            <a:ext cx="646698" cy="84114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6698513" y="4073159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10</a:t>
            </a:r>
          </a:p>
          <a:p>
            <a:pPr algn="ctr"/>
            <a:r>
              <a:rPr lang="en-US" sz="1050" dirty="0" smtClean="0"/>
              <a:t>Insert Plates</a:t>
            </a:r>
            <a:endParaRPr lang="en-US" sz="1050" dirty="0"/>
          </a:p>
        </p:txBody>
      </p:sp>
      <p:sp>
        <p:nvSpPr>
          <p:cNvPr id="37" name="TextBox 36"/>
          <p:cNvSpPr txBox="1"/>
          <p:nvPr/>
        </p:nvSpPr>
        <p:spPr>
          <a:xfrm>
            <a:off x="10376792" y="4257358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20</a:t>
            </a:r>
          </a:p>
          <a:p>
            <a:pPr algn="ctr"/>
            <a:r>
              <a:rPr lang="en-US" sz="1050" dirty="0" smtClean="0"/>
              <a:t>Assembly</a:t>
            </a:r>
            <a:endParaRPr lang="en-US" sz="1050" dirty="0"/>
          </a:p>
        </p:txBody>
      </p:sp>
      <p:sp>
        <p:nvSpPr>
          <p:cNvPr id="38" name="TextBox 37"/>
          <p:cNvSpPr txBox="1"/>
          <p:nvPr/>
        </p:nvSpPr>
        <p:spPr>
          <a:xfrm>
            <a:off x="9926075" y="1899686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30</a:t>
            </a:r>
          </a:p>
          <a:p>
            <a:pPr algn="ctr"/>
            <a:r>
              <a:rPr lang="en-US" sz="1050" dirty="0" smtClean="0"/>
              <a:t>Test</a:t>
            </a:r>
            <a:endParaRPr lang="en-US" sz="1050" dirty="0"/>
          </a:p>
        </p:txBody>
      </p:sp>
      <p:cxnSp>
        <p:nvCxnSpPr>
          <p:cNvPr id="39" name="Straight Connector 38"/>
          <p:cNvCxnSpPr>
            <a:stCxn id="36" idx="3"/>
          </p:cNvCxnSpPr>
          <p:nvPr/>
        </p:nvCxnSpPr>
        <p:spPr>
          <a:xfrm flipV="1">
            <a:off x="7886400" y="4146698"/>
            <a:ext cx="332568" cy="13421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7" idx="0"/>
          </p:cNvCxnSpPr>
          <p:nvPr/>
        </p:nvCxnSpPr>
        <p:spPr>
          <a:xfrm flipH="1" flipV="1">
            <a:off x="10271051" y="4104167"/>
            <a:ext cx="699685" cy="1531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38" idx="1"/>
          </p:cNvCxnSpPr>
          <p:nvPr/>
        </p:nvCxnSpPr>
        <p:spPr>
          <a:xfrm flipH="1">
            <a:off x="9560767" y="2107435"/>
            <a:ext cx="365308" cy="15763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 descr="Battery-AssemblyLineWork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7237" y="3259599"/>
            <a:ext cx="493099" cy="798527"/>
          </a:xfrm>
          <a:prstGeom prst="rect">
            <a:avLst/>
          </a:prstGeom>
        </p:spPr>
      </p:pic>
      <p:sp>
        <p:nvSpPr>
          <p:cNvPr id="43" name="Oval 42"/>
          <p:cNvSpPr/>
          <p:nvPr/>
        </p:nvSpPr>
        <p:spPr>
          <a:xfrm>
            <a:off x="2597888" y="4994241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4" name="Oval 43"/>
          <p:cNvSpPr/>
          <p:nvPr/>
        </p:nvSpPr>
        <p:spPr>
          <a:xfrm>
            <a:off x="6691423" y="5026139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3" grpId="0" animBg="1"/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1" y="1572769"/>
            <a:ext cx="4732079" cy="3253558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Report activity for production orders and their operations</a:t>
            </a:r>
          </a:p>
          <a:p>
            <a:pPr lvl="1"/>
            <a:r>
              <a:rPr lang="en-US" sz="2000" dirty="0" smtClean="0"/>
              <a:t>Generally suitable for compliance and cost accounting</a:t>
            </a:r>
          </a:p>
          <a:p>
            <a:pPr lvl="1"/>
            <a:r>
              <a:rPr lang="en-US" sz="2000" dirty="0" smtClean="0"/>
              <a:t>Limits suitability for planning and scheduling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Production Operation Activity </a:t>
            </a:r>
            <a:r>
              <a:rPr lang="en-US" sz="3100" dirty="0" smtClean="0"/>
              <a:t>from the Back Office</a:t>
            </a:r>
            <a:endParaRPr lang="en-US" sz="3100" dirty="0"/>
          </a:p>
        </p:txBody>
      </p:sp>
      <p:pic>
        <p:nvPicPr>
          <p:cNvPr id="24" name="Picture 23" descr="WHS-ComputerEntryWomanOff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358" y="4867891"/>
            <a:ext cx="1327538" cy="107299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2" name="Text Placeholder 5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411043" y="1593158"/>
            <a:ext cx="5238333" cy="3148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000" dirty="0" smtClean="0"/>
              <a:t>Shop Floor</a:t>
            </a:r>
            <a:endParaRPr lang="en-US" sz="2000" dirty="0"/>
          </a:p>
        </p:txBody>
      </p:sp>
      <p:pic>
        <p:nvPicPr>
          <p:cNvPr id="30" name="Picture 29" descr="Battery-ShopFloorInven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75" y="3045213"/>
            <a:ext cx="609065" cy="664466"/>
          </a:xfrm>
          <a:prstGeom prst="rect">
            <a:avLst/>
          </a:prstGeom>
        </p:spPr>
      </p:pic>
      <p:pic>
        <p:nvPicPr>
          <p:cNvPr id="31" name="Picture 30" descr="Battery-ShopFloorInventory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541" y="3351259"/>
            <a:ext cx="714530" cy="597979"/>
          </a:xfrm>
          <a:prstGeom prst="rect">
            <a:avLst/>
          </a:prstGeom>
        </p:spPr>
      </p:pic>
      <p:pic>
        <p:nvPicPr>
          <p:cNvPr id="32" name="Picture 31" descr="Battery-MachineBatteryAssembly-Angl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883" y="2074141"/>
            <a:ext cx="2672505" cy="2405028"/>
          </a:xfrm>
          <a:prstGeom prst="rect">
            <a:avLst/>
          </a:prstGeom>
        </p:spPr>
      </p:pic>
      <p:pic>
        <p:nvPicPr>
          <p:cNvPr id="33" name="Picture 32" descr="Battery-PalletwithBox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69842" y="3979078"/>
            <a:ext cx="573444" cy="529127"/>
          </a:xfrm>
          <a:prstGeom prst="rect">
            <a:avLst/>
          </a:prstGeom>
        </p:spPr>
      </p:pic>
      <p:pic>
        <p:nvPicPr>
          <p:cNvPr id="34" name="Picture 33" descr="Battery-Shelf_WithBatterie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674834" y="2004678"/>
            <a:ext cx="646698" cy="84114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6698513" y="4073159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10</a:t>
            </a:r>
          </a:p>
          <a:p>
            <a:pPr algn="ctr"/>
            <a:r>
              <a:rPr lang="en-US" sz="1050" dirty="0" smtClean="0"/>
              <a:t>Insert Plates</a:t>
            </a:r>
            <a:endParaRPr lang="en-US" sz="1050" dirty="0"/>
          </a:p>
        </p:txBody>
      </p:sp>
      <p:sp>
        <p:nvSpPr>
          <p:cNvPr id="36" name="TextBox 35"/>
          <p:cNvSpPr txBox="1"/>
          <p:nvPr/>
        </p:nvSpPr>
        <p:spPr>
          <a:xfrm>
            <a:off x="10376792" y="4257358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20</a:t>
            </a:r>
          </a:p>
          <a:p>
            <a:pPr algn="ctr"/>
            <a:r>
              <a:rPr lang="en-US" sz="1050" dirty="0" smtClean="0"/>
              <a:t>Assembly</a:t>
            </a:r>
            <a:endParaRPr lang="en-US" sz="1050" dirty="0"/>
          </a:p>
        </p:txBody>
      </p:sp>
      <p:sp>
        <p:nvSpPr>
          <p:cNvPr id="37" name="TextBox 36"/>
          <p:cNvSpPr txBox="1"/>
          <p:nvPr/>
        </p:nvSpPr>
        <p:spPr>
          <a:xfrm>
            <a:off x="9926075" y="1899686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30</a:t>
            </a:r>
          </a:p>
          <a:p>
            <a:pPr algn="ctr"/>
            <a:r>
              <a:rPr lang="en-US" sz="1050" dirty="0" smtClean="0"/>
              <a:t>Test</a:t>
            </a:r>
            <a:endParaRPr lang="en-US" sz="1050" dirty="0"/>
          </a:p>
        </p:txBody>
      </p:sp>
      <p:cxnSp>
        <p:nvCxnSpPr>
          <p:cNvPr id="38" name="Straight Connector 37"/>
          <p:cNvCxnSpPr>
            <a:stCxn id="35" idx="3"/>
          </p:cNvCxnSpPr>
          <p:nvPr/>
        </p:nvCxnSpPr>
        <p:spPr>
          <a:xfrm flipV="1">
            <a:off x="7886400" y="4146698"/>
            <a:ext cx="332568" cy="13421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6" idx="0"/>
          </p:cNvCxnSpPr>
          <p:nvPr/>
        </p:nvCxnSpPr>
        <p:spPr>
          <a:xfrm flipH="1" flipV="1">
            <a:off x="10271051" y="4104167"/>
            <a:ext cx="699685" cy="1531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37" idx="1"/>
          </p:cNvCxnSpPr>
          <p:nvPr/>
        </p:nvCxnSpPr>
        <p:spPr>
          <a:xfrm flipH="1">
            <a:off x="9560767" y="2107435"/>
            <a:ext cx="365308" cy="15763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40" descr="Battery-AssemblyLineWork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7237" y="3259599"/>
            <a:ext cx="493099" cy="798527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3093836" y="4880556"/>
            <a:ext cx="3363911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10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Installing plates into the container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086832" y="5617555"/>
            <a:ext cx="3370915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20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Assembling components</a:t>
            </a:r>
          </a:p>
        </p:txBody>
      </p:sp>
      <p:sp>
        <p:nvSpPr>
          <p:cNvPr id="51" name="Oval 50"/>
          <p:cNvSpPr/>
          <p:nvPr/>
        </p:nvSpPr>
        <p:spPr>
          <a:xfrm>
            <a:off x="2902688" y="5745608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197922" y="4880556"/>
            <a:ext cx="3121403" cy="573797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Operation 30 </a:t>
            </a:r>
          </a:p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Completed quantities after test</a:t>
            </a:r>
          </a:p>
        </p:txBody>
      </p:sp>
      <p:sp>
        <p:nvSpPr>
          <p:cNvPr id="54" name="Oval 53"/>
          <p:cNvSpPr/>
          <p:nvPr/>
        </p:nvSpPr>
        <p:spPr>
          <a:xfrm>
            <a:off x="2916865" y="4983608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5" name="Oval 54"/>
          <p:cNvSpPr/>
          <p:nvPr/>
        </p:nvSpPr>
        <p:spPr>
          <a:xfrm>
            <a:off x="7010400" y="5015506"/>
            <a:ext cx="340242" cy="325581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42" grpId="0" animBg="1"/>
      <p:bldP spid="44" grpId="0" animBg="1"/>
      <p:bldP spid="51" grpId="0" animBg="1"/>
      <p:bldP spid="53" grpId="0" animBg="1"/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1" y="1572769"/>
            <a:ext cx="4732079" cy="3581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Report activity for production orders</a:t>
            </a:r>
          </a:p>
          <a:p>
            <a:pPr lvl="1"/>
            <a:r>
              <a:rPr lang="en-US" sz="2000" dirty="0" smtClean="0"/>
              <a:t>Generally suitable for compliance and cost accounting</a:t>
            </a:r>
          </a:p>
          <a:p>
            <a:pPr lvl="1"/>
            <a:r>
              <a:rPr lang="en-US" sz="2000" dirty="0" smtClean="0"/>
              <a:t>Limits suitability for planning and scheduling</a:t>
            </a:r>
          </a:p>
          <a:p>
            <a:pPr lvl="1"/>
            <a:r>
              <a:rPr lang="en-US" sz="2000" dirty="0" smtClean="0"/>
              <a:t>Use for planning and scheduling depends delay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Production Order Activity for an Order </a:t>
            </a:r>
            <a:r>
              <a:rPr lang="en-US" sz="3100" dirty="0" smtClean="0"/>
              <a:t>from the Back Office</a:t>
            </a:r>
            <a:endParaRPr lang="en-US" sz="3100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3" name="Rounded Rectangle 22"/>
          <p:cNvSpPr/>
          <p:nvPr/>
        </p:nvSpPr>
        <p:spPr>
          <a:xfrm>
            <a:off x="4103651" y="5160590"/>
            <a:ext cx="5167940" cy="1048823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Ins="109728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Back office processes the receipt and </a:t>
            </a:r>
            <a:r>
              <a:rPr lang="en-US" sz="1400" dirty="0" err="1" smtClean="0">
                <a:solidFill>
                  <a:schemeClr val="bg1"/>
                </a:solidFill>
              </a:rPr>
              <a:t>backflushes</a:t>
            </a:r>
            <a:r>
              <a:rPr lang="en-US" sz="1400" dirty="0" smtClean="0">
                <a:solidFill>
                  <a:schemeClr val="bg1"/>
                </a:solidFill>
              </a:rPr>
              <a:t> the materials not previously issued to the production order.</a:t>
            </a:r>
          </a:p>
        </p:txBody>
      </p:sp>
      <p:sp>
        <p:nvSpPr>
          <p:cNvPr id="24" name="Oval 23"/>
          <p:cNvSpPr/>
          <p:nvPr/>
        </p:nvSpPr>
        <p:spPr>
          <a:xfrm>
            <a:off x="3887403" y="5360416"/>
            <a:ext cx="365620" cy="328002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25" name="Picture 24" descr="WHS-ComputerEntryWomanOff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288" y="5256285"/>
            <a:ext cx="1052875" cy="85099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7" name="Rounded Rectangle 26"/>
          <p:cNvSpPr/>
          <p:nvPr/>
        </p:nvSpPr>
        <p:spPr>
          <a:xfrm>
            <a:off x="1267641" y="5160592"/>
            <a:ext cx="2347430" cy="1016924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Completed batteries are received from a production order.</a:t>
            </a:r>
          </a:p>
        </p:txBody>
      </p:sp>
      <p:sp>
        <p:nvSpPr>
          <p:cNvPr id="28" name="Oval 27"/>
          <p:cNvSpPr/>
          <p:nvPr/>
        </p:nvSpPr>
        <p:spPr>
          <a:xfrm>
            <a:off x="1051391" y="5328519"/>
            <a:ext cx="352107" cy="306737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411043" y="1593158"/>
            <a:ext cx="5238333" cy="3148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000" dirty="0" smtClean="0"/>
              <a:t>Shop Floor</a:t>
            </a:r>
            <a:endParaRPr lang="en-US" sz="2000" dirty="0"/>
          </a:p>
        </p:txBody>
      </p:sp>
      <p:pic>
        <p:nvPicPr>
          <p:cNvPr id="17" name="Picture 16" descr="Battery-ShopFloorInven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75" y="3045213"/>
            <a:ext cx="609065" cy="664466"/>
          </a:xfrm>
          <a:prstGeom prst="rect">
            <a:avLst/>
          </a:prstGeom>
        </p:spPr>
      </p:pic>
      <p:pic>
        <p:nvPicPr>
          <p:cNvPr id="18" name="Picture 17" descr="Battery-ShopFloorInventory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541" y="3351259"/>
            <a:ext cx="714530" cy="597979"/>
          </a:xfrm>
          <a:prstGeom prst="rect">
            <a:avLst/>
          </a:prstGeom>
        </p:spPr>
      </p:pic>
      <p:pic>
        <p:nvPicPr>
          <p:cNvPr id="19" name="Picture 18" descr="Battery-MachineBatteryAssembly-Angl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883" y="2074141"/>
            <a:ext cx="2672505" cy="2405028"/>
          </a:xfrm>
          <a:prstGeom prst="rect">
            <a:avLst/>
          </a:prstGeom>
        </p:spPr>
      </p:pic>
      <p:pic>
        <p:nvPicPr>
          <p:cNvPr id="20" name="Picture 19" descr="Battery-PalletwithBox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69842" y="3979078"/>
            <a:ext cx="573444" cy="529127"/>
          </a:xfrm>
          <a:prstGeom prst="rect">
            <a:avLst/>
          </a:prstGeom>
        </p:spPr>
      </p:pic>
      <p:pic>
        <p:nvPicPr>
          <p:cNvPr id="26" name="Picture 25" descr="Battery-Shelf_WithBatterie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674834" y="2004678"/>
            <a:ext cx="646698" cy="841140"/>
          </a:xfrm>
          <a:prstGeom prst="rect">
            <a:avLst/>
          </a:prstGeom>
        </p:spPr>
      </p:pic>
      <p:pic>
        <p:nvPicPr>
          <p:cNvPr id="35" name="Picture 34" descr="Battery-AssemblyLineWork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7237" y="3259599"/>
            <a:ext cx="493099" cy="7985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7" grpId="0" animBg="1"/>
      <p:bldP spid="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idx="1"/>
          </p:nvPr>
        </p:nvSpPr>
        <p:spPr>
          <a:xfrm>
            <a:off x="609601" y="1572769"/>
            <a:ext cx="4732079" cy="358112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Report activity for the last operation</a:t>
            </a:r>
          </a:p>
          <a:p>
            <a:pPr lvl="1"/>
            <a:r>
              <a:rPr lang="en-US" sz="2000" dirty="0" smtClean="0"/>
              <a:t>With </a:t>
            </a:r>
            <a:r>
              <a:rPr lang="en-US" sz="2000" dirty="0" err="1" smtClean="0"/>
              <a:t>backflush</a:t>
            </a:r>
            <a:r>
              <a:rPr lang="en-US" sz="2000" dirty="0" smtClean="0"/>
              <a:t> of previous operations and the automatic, calculated completion of previous operations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50875" y="735773"/>
            <a:ext cx="11504428" cy="561399"/>
          </a:xfrm>
        </p:spPr>
        <p:txBody>
          <a:bodyPr>
            <a:noAutofit/>
          </a:bodyPr>
          <a:lstStyle/>
          <a:p>
            <a:r>
              <a:rPr lang="en-US" sz="2800" dirty="0" smtClean="0"/>
              <a:t>Production Order Activity for Last Operation from the Back Office</a:t>
            </a:r>
            <a:endParaRPr lang="en-US" sz="2800" dirty="0"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991195" y="5128694"/>
            <a:ext cx="2347430" cy="1016924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Completed batteries are received from a production order at Operation 30.</a:t>
            </a:r>
          </a:p>
        </p:txBody>
      </p:sp>
      <p:sp>
        <p:nvSpPr>
          <p:cNvPr id="29" name="Oval 28"/>
          <p:cNvSpPr/>
          <p:nvPr/>
        </p:nvSpPr>
        <p:spPr>
          <a:xfrm>
            <a:off x="774945" y="5296621"/>
            <a:ext cx="352107" cy="306737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3837837" y="5086162"/>
            <a:ext cx="5167940" cy="1048823"/>
          </a:xfrm>
          <a:prstGeom prst="roundRect">
            <a:avLst>
              <a:gd name="adj" fmla="val 10735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Ins="109728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solidFill>
                  <a:schemeClr val="bg1"/>
                </a:solidFill>
              </a:rPr>
              <a:t>Back office processes the receipt and </a:t>
            </a:r>
            <a:r>
              <a:rPr lang="en-US" sz="1400" dirty="0" err="1" smtClean="0">
                <a:solidFill>
                  <a:schemeClr val="bg1"/>
                </a:solidFill>
              </a:rPr>
              <a:t>backflushes</a:t>
            </a:r>
            <a:r>
              <a:rPr lang="en-US" sz="1400" dirty="0" smtClean="0">
                <a:solidFill>
                  <a:schemeClr val="bg1"/>
                </a:solidFill>
              </a:rPr>
              <a:t>  the materials  used and work  performed at previous operations.</a:t>
            </a:r>
          </a:p>
        </p:txBody>
      </p:sp>
      <p:sp>
        <p:nvSpPr>
          <p:cNvPr id="31" name="Oval 30"/>
          <p:cNvSpPr/>
          <p:nvPr/>
        </p:nvSpPr>
        <p:spPr>
          <a:xfrm>
            <a:off x="3621589" y="5285988"/>
            <a:ext cx="365620" cy="328002"/>
          </a:xfrm>
          <a:prstGeom prst="ellips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endParaRPr lang="en-US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2" name="Picture 31" descr="WHS-ComputerEntryWomanOffi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474" y="5181857"/>
            <a:ext cx="1052875" cy="850992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3" name="Rectangle 32"/>
          <p:cNvSpPr/>
          <p:nvPr/>
        </p:nvSpPr>
        <p:spPr>
          <a:xfrm>
            <a:off x="6411043" y="1593158"/>
            <a:ext cx="5238333" cy="31489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2000" dirty="0" smtClean="0"/>
              <a:t>Shop Floor</a:t>
            </a:r>
            <a:endParaRPr lang="en-US" sz="2000" dirty="0"/>
          </a:p>
        </p:txBody>
      </p:sp>
      <p:pic>
        <p:nvPicPr>
          <p:cNvPr id="34" name="Picture 33" descr="Battery-ShopFloorInventor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075" y="3045213"/>
            <a:ext cx="609065" cy="664466"/>
          </a:xfrm>
          <a:prstGeom prst="rect">
            <a:avLst/>
          </a:prstGeom>
        </p:spPr>
      </p:pic>
      <p:pic>
        <p:nvPicPr>
          <p:cNvPr id="35" name="Picture 34" descr="Battery-ShopFloorInventory0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541" y="3351259"/>
            <a:ext cx="714530" cy="597979"/>
          </a:xfrm>
          <a:prstGeom prst="rect">
            <a:avLst/>
          </a:prstGeom>
        </p:spPr>
      </p:pic>
      <p:pic>
        <p:nvPicPr>
          <p:cNvPr id="36" name="Picture 35" descr="Battery-MachineBatteryAssembly-Angle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8883" y="2074141"/>
            <a:ext cx="2672505" cy="2405028"/>
          </a:xfrm>
          <a:prstGeom prst="rect">
            <a:avLst/>
          </a:prstGeom>
        </p:spPr>
      </p:pic>
      <p:pic>
        <p:nvPicPr>
          <p:cNvPr id="37" name="Picture 36" descr="Battery-PalletwithBoxes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469842" y="3979078"/>
            <a:ext cx="573444" cy="529127"/>
          </a:xfrm>
          <a:prstGeom prst="rect">
            <a:avLst/>
          </a:prstGeom>
        </p:spPr>
      </p:pic>
      <p:pic>
        <p:nvPicPr>
          <p:cNvPr id="38" name="Picture 37" descr="Battery-Shelf_WithBatteries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7674834" y="2004678"/>
            <a:ext cx="646698" cy="84114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698513" y="4073159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10</a:t>
            </a:r>
          </a:p>
          <a:p>
            <a:pPr algn="ctr"/>
            <a:r>
              <a:rPr lang="en-US" sz="1050" dirty="0" smtClean="0"/>
              <a:t>Insert Plates</a:t>
            </a:r>
            <a:endParaRPr lang="en-US" sz="1050" dirty="0"/>
          </a:p>
        </p:txBody>
      </p:sp>
      <p:cxnSp>
        <p:nvCxnSpPr>
          <p:cNvPr id="42" name="Straight Connector 41"/>
          <p:cNvCxnSpPr>
            <a:stCxn id="39" idx="3"/>
          </p:cNvCxnSpPr>
          <p:nvPr/>
        </p:nvCxnSpPr>
        <p:spPr>
          <a:xfrm flipV="1">
            <a:off x="7886400" y="4146698"/>
            <a:ext cx="332568" cy="134210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40" idx="0"/>
          </p:cNvCxnSpPr>
          <p:nvPr/>
        </p:nvCxnSpPr>
        <p:spPr>
          <a:xfrm flipH="1" flipV="1">
            <a:off x="10271051" y="4104167"/>
            <a:ext cx="699685" cy="153191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41" idx="1"/>
          </p:cNvCxnSpPr>
          <p:nvPr/>
        </p:nvCxnSpPr>
        <p:spPr>
          <a:xfrm flipH="1">
            <a:off x="9560767" y="2107435"/>
            <a:ext cx="365308" cy="157636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5" name="Picture 44" descr="Battery-AssemblyLineWork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17237" y="3259599"/>
            <a:ext cx="493099" cy="798527"/>
          </a:xfrm>
          <a:prstGeom prst="rect">
            <a:avLst/>
          </a:prstGeom>
        </p:spPr>
      </p:pic>
      <p:sp>
        <p:nvSpPr>
          <p:cNvPr id="46" name="Curved Down Arrow 45"/>
          <p:cNvSpPr/>
          <p:nvPr/>
        </p:nvSpPr>
        <p:spPr>
          <a:xfrm rot="4832198">
            <a:off x="10239285" y="2685516"/>
            <a:ext cx="2260404" cy="856512"/>
          </a:xfrm>
          <a:prstGeom prst="curved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926075" y="1899686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30</a:t>
            </a:r>
          </a:p>
          <a:p>
            <a:pPr algn="ctr"/>
            <a:r>
              <a:rPr lang="en-US" sz="1050" dirty="0" smtClean="0"/>
              <a:t>Test</a:t>
            </a:r>
            <a:endParaRPr lang="en-US" sz="1050" dirty="0"/>
          </a:p>
        </p:txBody>
      </p:sp>
      <p:sp>
        <p:nvSpPr>
          <p:cNvPr id="47" name="Curved Down Arrow 46"/>
          <p:cNvSpPr/>
          <p:nvPr/>
        </p:nvSpPr>
        <p:spPr>
          <a:xfrm rot="10800000">
            <a:off x="7591645" y="4327451"/>
            <a:ext cx="2997725" cy="723014"/>
          </a:xfrm>
          <a:prstGeom prst="curvedDownArrow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76792" y="4257358"/>
            <a:ext cx="1187887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 smtClean="0"/>
              <a:t>Operation 20</a:t>
            </a:r>
          </a:p>
          <a:p>
            <a:pPr algn="ctr"/>
            <a:r>
              <a:rPr lang="en-US" sz="1050" dirty="0" smtClean="0"/>
              <a:t>Assembly</a:t>
            </a:r>
            <a:endParaRPr lang="en-US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9" grpId="0" animBg="1"/>
      <p:bldP spid="30" grpId="0" animBg="1"/>
      <p:bldP spid="31" grpId="0" animBg="1"/>
      <p:bldP spid="39" grpId="0" animBg="1"/>
      <p:bldP spid="46" grpId="0" animBg="1"/>
      <p:bldP spid="41" grpId="0" animBg="1"/>
      <p:bldP spid="47" grpId="0" animBg="1"/>
      <p:bldP spid="4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 and Decision Factors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Perform cost accounting using actual (reported) labor hours or calculated labor hours.</a:t>
            </a:r>
          </a:p>
          <a:p>
            <a:r>
              <a:rPr lang="en-US" dirty="0" smtClean="0"/>
              <a:t>Reporting with milestone operations with </a:t>
            </a:r>
            <a:r>
              <a:rPr lang="en-US" dirty="0" err="1" smtClean="0"/>
              <a:t>backflush</a:t>
            </a:r>
            <a:r>
              <a:rPr lang="en-US" dirty="0" smtClean="0"/>
              <a:t> of previous operations.</a:t>
            </a:r>
          </a:p>
          <a:p>
            <a:r>
              <a:rPr lang="en-US" dirty="0" smtClean="0"/>
              <a:t>Paper-based records and automation.</a:t>
            </a:r>
          </a:p>
          <a:p>
            <a:r>
              <a:rPr lang="en-US" dirty="0" smtClean="0"/>
              <a:t>Report from the shop floor or back office.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Actual (reported) labor hours</a:t>
            </a:r>
          </a:p>
          <a:p>
            <a:pPr lvl="1"/>
            <a:r>
              <a:rPr lang="en-US" dirty="0" smtClean="0"/>
              <a:t>Labor and machine hours are subject to significant variances.</a:t>
            </a:r>
          </a:p>
          <a:p>
            <a:pPr lvl="1"/>
            <a:r>
              <a:rPr lang="en-US" dirty="0" smtClean="0"/>
              <a:t>Labor contributes significantly to the cost of production for an item.</a:t>
            </a:r>
          </a:p>
          <a:p>
            <a:r>
              <a:rPr lang="en-US" dirty="0" smtClean="0"/>
              <a:t>Calculated labor hours</a:t>
            </a:r>
          </a:p>
          <a:p>
            <a:pPr lvl="1"/>
            <a:r>
              <a:rPr lang="en-US" dirty="0" smtClean="0"/>
              <a:t>Costs are calculated for production operations using the quantities completed and scrapped for a production order.</a:t>
            </a:r>
          </a:p>
          <a:p>
            <a:pPr lvl="1"/>
            <a:r>
              <a:rPr lang="en-US" dirty="0" smtClean="0"/>
              <a:t>Labor and machine hours are consistent with little or no variance.</a:t>
            </a:r>
          </a:p>
          <a:p>
            <a:pPr lvl="1"/>
            <a:r>
              <a:rPr lang="en-US" dirty="0" smtClean="0"/>
              <a:t>Labor does not contribute significantly to the cost of production for an item.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Cost Accounting Factors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milestone operation is simply an operation where quantities and labor hours are reported.</a:t>
            </a:r>
          </a:p>
          <a:p>
            <a:r>
              <a:rPr lang="en-US" dirty="0" smtClean="0"/>
              <a:t>Use milestone operations to </a:t>
            </a:r>
            <a:r>
              <a:rPr lang="en-US" dirty="0" err="1" smtClean="0"/>
              <a:t>backflush</a:t>
            </a:r>
            <a:r>
              <a:rPr lang="en-US" dirty="0" smtClean="0"/>
              <a:t> quantities and labor for all previous non-milestone operations – automatic calculation of labor.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Reporting with Milestone Operations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Reporting production operation activity using paper-based records is more feasible when there are:</a:t>
            </a:r>
          </a:p>
          <a:p>
            <a:pPr lvl="1"/>
            <a:r>
              <a:rPr lang="en-US" dirty="0" smtClean="0"/>
              <a:t>Manageable data volumes</a:t>
            </a:r>
          </a:p>
          <a:p>
            <a:pPr lvl="1"/>
            <a:r>
              <a:rPr lang="en-US" dirty="0" smtClean="0"/>
              <a:t>Low production volumes, few operations, longer lead times, and/or low velocity</a:t>
            </a:r>
          </a:p>
          <a:p>
            <a:pPr lvl="1"/>
            <a:r>
              <a:rPr lang="en-US" dirty="0" smtClean="0"/>
              <a:t>Use of milestone operations to </a:t>
            </a:r>
            <a:r>
              <a:rPr lang="en-US" dirty="0" err="1" smtClean="0"/>
              <a:t>backflush</a:t>
            </a:r>
            <a:r>
              <a:rPr lang="en-US" dirty="0" smtClean="0"/>
              <a:t> work at </a:t>
            </a:r>
            <a:br>
              <a:rPr lang="en-US" dirty="0" smtClean="0"/>
            </a:br>
            <a:r>
              <a:rPr lang="en-US" dirty="0" smtClean="0"/>
              <a:t>non-milestone operations</a:t>
            </a:r>
          </a:p>
          <a:p>
            <a:r>
              <a:rPr lang="en-US" dirty="0" smtClean="0"/>
              <a:t>Reporting using automation is required when there are:</a:t>
            </a:r>
          </a:p>
          <a:p>
            <a:pPr lvl="1"/>
            <a:r>
              <a:rPr lang="en-US" dirty="0" smtClean="0"/>
              <a:t>High data volumes</a:t>
            </a:r>
          </a:p>
          <a:p>
            <a:pPr lvl="1"/>
            <a:r>
              <a:rPr lang="en-US" dirty="0" smtClean="0"/>
              <a:t>High production volumes, many operations, short lead times, and/or high velocity 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Paper-Based Records and Automation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Practices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 activity for </a:t>
            </a:r>
            <a:r>
              <a:rPr lang="en-US" b="1" dirty="0" smtClean="0"/>
              <a:t>milestone</a:t>
            </a:r>
            <a:r>
              <a:rPr lang="en-US" dirty="0" smtClean="0"/>
              <a:t> production operations and production orders</a:t>
            </a:r>
          </a:p>
          <a:p>
            <a:pPr lvl="1"/>
            <a:r>
              <a:rPr lang="en-US" dirty="0" smtClean="0"/>
              <a:t>Report quantities and optionally report labor for all milestone operations, preferably in sequence for a production order.</a:t>
            </a:r>
          </a:p>
          <a:p>
            <a:pPr lvl="1"/>
            <a:r>
              <a:rPr lang="en-US" dirty="0" smtClean="0"/>
              <a:t>Report quantities and optionally report labor for the last milestone operation with all preceding operations being non-milestone operations with Auto Labor Report = yes.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Production Operations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Report production order quantities</a:t>
            </a:r>
          </a:p>
          <a:p>
            <a:pPr lvl="1"/>
            <a:r>
              <a:rPr lang="en-US" dirty="0" smtClean="0"/>
              <a:t>Report quantities completed and scrapped for a production order .</a:t>
            </a:r>
          </a:p>
          <a:p>
            <a:pPr lvl="1"/>
            <a:r>
              <a:rPr lang="en-US" dirty="0" smtClean="0"/>
              <a:t>Accounting close automatically processes </a:t>
            </a:r>
            <a:r>
              <a:rPr lang="en-US" dirty="0" err="1" smtClean="0"/>
              <a:t>backflush</a:t>
            </a:r>
            <a:r>
              <a:rPr lang="en-US" dirty="0" smtClean="0"/>
              <a:t> production operations for the order.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 Only Production Order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 and Non-Milestone Operations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Functions</a:t>
            </a:r>
          </a:p>
          <a:p>
            <a:pPr lvl="1"/>
            <a:r>
              <a:rPr lang="en-US" dirty="0" smtClean="0"/>
              <a:t>Routing Maintenance (14.13.1)</a:t>
            </a:r>
          </a:p>
          <a:p>
            <a:pPr lvl="1"/>
            <a:r>
              <a:rPr lang="en-US" dirty="0" smtClean="0"/>
              <a:t>Routing Maintenance Rate Based (14.13.2)</a:t>
            </a:r>
          </a:p>
          <a:p>
            <a:pPr lvl="1"/>
            <a:r>
              <a:rPr lang="en-US" dirty="0" smtClean="0"/>
              <a:t>Process Definition Maintenance (15.13)</a:t>
            </a:r>
          </a:p>
          <a:p>
            <a:pPr lvl="1"/>
            <a:r>
              <a:rPr lang="en-US" dirty="0" smtClean="0"/>
              <a:t>Process/Formula Maintenance (15.18)</a:t>
            </a:r>
          </a:p>
          <a:p>
            <a:r>
              <a:rPr lang="en-US" dirty="0" smtClean="0"/>
              <a:t>Parameters</a:t>
            </a:r>
          </a:p>
          <a:p>
            <a:pPr lvl="1"/>
            <a:r>
              <a:rPr lang="en-US" dirty="0" smtClean="0"/>
              <a:t>Defined for a routing operation or process operation using the Milestone parameter</a:t>
            </a:r>
          </a:p>
          <a:p>
            <a:pPr lvl="1"/>
            <a:r>
              <a:rPr lang="en-US" dirty="0" smtClean="0"/>
              <a:t>Set Auto Labor Report = Yes for all non-milestone operations and </a:t>
            </a:r>
            <a:r>
              <a:rPr lang="en-US" i="1" dirty="0" smtClean="0"/>
              <a:t>optionally</a:t>
            </a:r>
            <a:r>
              <a:rPr lang="en-US" dirty="0" smtClean="0"/>
              <a:t> set it to yes for milestone operation.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Setup of Milestone and Non-Milestone Operations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Takeaways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Requirements for reporting production activity differ by role</a:t>
            </a:r>
          </a:p>
          <a:p>
            <a:pPr lvl="1"/>
            <a:r>
              <a:rPr lang="en-US" dirty="0" smtClean="0"/>
              <a:t>Records for production orders</a:t>
            </a:r>
          </a:p>
          <a:p>
            <a:pPr lvl="1"/>
            <a:r>
              <a:rPr lang="en-US" dirty="0" smtClean="0"/>
              <a:t>Records for work-in-process activity and production operations</a:t>
            </a:r>
          </a:p>
          <a:p>
            <a:r>
              <a:rPr lang="en-US" dirty="0" smtClean="0"/>
              <a:t>Basic scenarios and considerations</a:t>
            </a:r>
          </a:p>
          <a:p>
            <a:pPr lvl="1"/>
            <a:r>
              <a:rPr lang="en-US" dirty="0" smtClean="0"/>
              <a:t>Reporting from the shop floor or from the back office</a:t>
            </a:r>
          </a:p>
          <a:p>
            <a:pPr lvl="1"/>
            <a:r>
              <a:rPr lang="en-US" dirty="0" smtClean="0"/>
              <a:t>Reporting with manual entry or with automation</a:t>
            </a:r>
          </a:p>
          <a:p>
            <a:pPr lvl="1"/>
            <a:r>
              <a:rPr lang="en-US" dirty="0" smtClean="0"/>
              <a:t>Use of milestone and non-milestone operations</a:t>
            </a:r>
          </a:p>
          <a:p>
            <a:pPr lvl="1"/>
            <a:r>
              <a:rPr lang="en-US" dirty="0" smtClean="0"/>
              <a:t>Actual (reported) or calculated labor for accounting</a:t>
            </a:r>
          </a:p>
          <a:p>
            <a:r>
              <a:rPr lang="en-US" dirty="0" smtClean="0"/>
              <a:t>Recommended practices</a:t>
            </a:r>
          </a:p>
          <a:p>
            <a:pPr lvl="1"/>
            <a:r>
              <a:rPr lang="en-US" dirty="0" smtClean="0"/>
              <a:t>Report milestone operations for production</a:t>
            </a:r>
          </a:p>
          <a:p>
            <a:pPr lvl="1"/>
            <a:r>
              <a:rPr lang="en-US" dirty="0" smtClean="0"/>
              <a:t>Report production order activity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5FD85-0E9A-9A4B-AEA4-CF6493BFD0E6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4294967295"/>
          </p:nvPr>
        </p:nvSpPr>
        <p:spPr>
          <a:xfrm>
            <a:off x="1966913" y="1417639"/>
            <a:ext cx="8229600" cy="2959490"/>
          </a:xfrm>
        </p:spPr>
        <p:txBody>
          <a:bodyPr>
            <a:normAutofit/>
          </a:bodyPr>
          <a:lstStyle/>
          <a:p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4000" dirty="0">
                <a:hlinkClick r:id="rId3"/>
              </a:rPr>
              <a:t>www.qad.com</a:t>
            </a:r>
            <a:endParaRPr lang="en-GB" sz="4000" dirty="0"/>
          </a:p>
          <a:p>
            <a:pPr algn="ctr">
              <a:lnSpc>
                <a:spcPct val="150000"/>
              </a:lnSpc>
              <a:buNone/>
            </a:pPr>
            <a:r>
              <a:rPr lang="en-GB" sz="2000" dirty="0"/>
              <a:t>© QAD Inc</a:t>
            </a:r>
          </a:p>
        </p:txBody>
      </p:sp>
    </p:spTree>
    <p:extLst>
      <p:ext uri="{BB962C8B-B14F-4D97-AF65-F5344CB8AC3E}">
        <p14:creationId xmlns:p14="http://schemas.microsoft.com/office/powerpoint/2010/main" xmlns="" val="6273814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ustom 6">
      <a:dk1>
        <a:srgbClr val="606060"/>
      </a:dk1>
      <a:lt1>
        <a:sysClr val="window" lastClr="FFFFFF"/>
      </a:lt1>
      <a:dk2>
        <a:srgbClr val="000000"/>
      </a:dk2>
      <a:lt2>
        <a:srgbClr val="D9D9D9"/>
      </a:lt2>
      <a:accent1>
        <a:srgbClr val="5A87C5"/>
      </a:accent1>
      <a:accent2>
        <a:srgbClr val="F79646"/>
      </a:accent2>
      <a:accent3>
        <a:srgbClr val="9BBB59"/>
      </a:accent3>
      <a:accent4>
        <a:srgbClr val="A5A5A5"/>
      </a:accent4>
      <a:accent5>
        <a:srgbClr val="2B2B2B"/>
      </a:accent5>
      <a:accent6>
        <a:srgbClr val="F79646"/>
      </a:accent6>
      <a:hlink>
        <a:srgbClr val="5A87C5"/>
      </a:hlink>
      <a:folHlink>
        <a:srgbClr val="244061"/>
      </a:folHlink>
    </a:clrScheme>
    <a:fontScheme name="Perception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1">
              <a:lumMod val="75000"/>
              <a:lumOff val="25000"/>
            </a:schemeClr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Theme.thmx</Template>
  <TotalTime>62892</TotalTime>
  <Words>1759</Words>
  <Application>Microsoft Office PowerPoint</Application>
  <PresentationFormat>Custom</PresentationFormat>
  <Paragraphs>340</Paragraphs>
  <Slides>31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Default Theme</vt:lpstr>
      <vt:lpstr>Scenarios for Reporting Production Activity</vt:lpstr>
      <vt:lpstr>Lesson Overview</vt:lpstr>
      <vt:lpstr>Learning Objectives</vt:lpstr>
      <vt:lpstr>Primary Audience</vt:lpstr>
      <vt:lpstr>Introduction and Requirements</vt:lpstr>
      <vt:lpstr>Scenarios for Reporting Production Activity</vt:lpstr>
      <vt:lpstr>Introduction</vt:lpstr>
      <vt:lpstr>Requirements for Information Differ by Role</vt:lpstr>
      <vt:lpstr>Reporting at the Order Level</vt:lpstr>
      <vt:lpstr>Reporting at the Operation Level</vt:lpstr>
      <vt:lpstr>Basic Scenarios</vt:lpstr>
      <vt:lpstr>Example for Production Activity Scenarios</vt:lpstr>
      <vt:lpstr>Scenario Overview</vt:lpstr>
      <vt:lpstr>Reporting Activity from the Shop Floor </vt:lpstr>
      <vt:lpstr>Production Operation Activity from the Back Office</vt:lpstr>
      <vt:lpstr>Production Order Activity for an Order from the Back Office</vt:lpstr>
      <vt:lpstr>Production Order Activity for Last Operation from the Back Office</vt:lpstr>
      <vt:lpstr>Considerations and Decision Factors</vt:lpstr>
      <vt:lpstr>Considerations</vt:lpstr>
      <vt:lpstr>Cost Accounting Factors</vt:lpstr>
      <vt:lpstr>Reporting with Milestone Operations</vt:lpstr>
      <vt:lpstr>Paper-Based Records and Automation</vt:lpstr>
      <vt:lpstr>Recommended Practices</vt:lpstr>
      <vt:lpstr>Report Production Operations</vt:lpstr>
      <vt:lpstr>Report Only Production Order</vt:lpstr>
      <vt:lpstr>Milestone and Non-Milestone Operations</vt:lpstr>
      <vt:lpstr>Setup of Milestone and Non-Milestone Operations</vt:lpstr>
      <vt:lpstr>Key Takeaways</vt:lpstr>
      <vt:lpstr>Summary</vt:lpstr>
      <vt:lpstr>Questions</vt:lpstr>
      <vt:lpstr>Slide 31</vt:lpstr>
    </vt:vector>
  </TitlesOfParts>
  <Company>PCVGG-GBCF3-72PW4-GRMFK-Q7DD3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Product Direction - Focus</dc:title>
  <dc:creator>Gordon Fleming</dc:creator>
  <cp:lastModifiedBy>QAD</cp:lastModifiedBy>
  <cp:revision>726</cp:revision>
  <cp:lastPrinted>2013-09-05T16:36:05Z</cp:lastPrinted>
  <dcterms:created xsi:type="dcterms:W3CDTF">2014-01-23T15:40:01Z</dcterms:created>
  <dcterms:modified xsi:type="dcterms:W3CDTF">2017-05-18T16:24:21Z</dcterms:modified>
</cp:coreProperties>
</file>